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70" r:id="rId2"/>
    <p:sldMasterId id="2147483775" r:id="rId3"/>
    <p:sldMasterId id="2147483788" r:id="rId4"/>
  </p:sldMasterIdLst>
  <p:notesMasterIdLst>
    <p:notesMasterId r:id="rId15"/>
  </p:notesMasterIdLst>
  <p:handoutMasterIdLst>
    <p:handoutMasterId r:id="rId16"/>
  </p:handoutMasterIdLst>
  <p:sldIdLst>
    <p:sldId id="286" r:id="rId5"/>
    <p:sldId id="373" r:id="rId6"/>
    <p:sldId id="555" r:id="rId7"/>
    <p:sldId id="556" r:id="rId8"/>
    <p:sldId id="557" r:id="rId9"/>
    <p:sldId id="560" r:id="rId10"/>
    <p:sldId id="559" r:id="rId11"/>
    <p:sldId id="561" r:id="rId12"/>
    <p:sldId id="562" r:id="rId13"/>
    <p:sldId id="506" r:id="rId14"/>
  </p:sldIdLst>
  <p:sldSz cx="9144000" cy="5143500" type="screen16x9"/>
  <p:notesSz cx="6935788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6C81D6E8-7341-4A9E-9CE2-D5BE8BE6E35F}">
          <p14:sldIdLst>
            <p14:sldId id="286"/>
            <p14:sldId id="373"/>
            <p14:sldId id="555"/>
            <p14:sldId id="556"/>
            <p14:sldId id="557"/>
            <p14:sldId id="560"/>
            <p14:sldId id="559"/>
            <p14:sldId id="561"/>
            <p14:sldId id="562"/>
            <p14:sldId id="50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AAAA"/>
    <a:srgbClr val="DE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62" autoAdjust="0"/>
    <p:restoredTop sz="83657" autoAdjust="0"/>
  </p:normalViewPr>
  <p:slideViewPr>
    <p:cSldViewPr snapToGrid="0">
      <p:cViewPr>
        <p:scale>
          <a:sx n="80" d="100"/>
          <a:sy n="80" d="100"/>
        </p:scale>
        <p:origin x="-1642" y="-403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58238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3C7419-61D9-46C1-97E9-76E9D8F8C3E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97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5288" y="692150"/>
            <a:ext cx="6145212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8312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58238"/>
            <a:ext cx="3005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03C3B5-9CFC-4B60-AD1F-942309290D4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9112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5288" y="692150"/>
            <a:ext cx="6145212" cy="34575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1B59C3-F9EE-4931-A590-C9F37CE44F4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633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3C3B5-9CFC-4B60-AD1F-942309290D4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91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3C3B5-9CFC-4B60-AD1F-942309290D4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991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03C3B5-9CFC-4B60-AD1F-942309290D4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667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6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9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B1006088-BF21-4FD5-870B-675EAADE47B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D60626-1ACC-48B1-8201-AA7BD5684B5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F5D59E-3020-483D-90FC-392986F41C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8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2DB302-961D-41B7-BD2E-EA757E550C4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52D4D-CA63-4F5E-A04D-C043C1229B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6" y="107157"/>
            <a:ext cx="2141537" cy="4301729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0706DD-24B8-4851-91EA-2616D1811F3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967538" y="4913711"/>
            <a:ext cx="2133600" cy="15478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F3257-6BC0-41E7-906A-80F1420BF1B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0923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"/>
            <a:ext cx="8458200" cy="89177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33378" y="889398"/>
            <a:ext cx="8467725" cy="3519488"/>
          </a:xfrm>
        </p:spPr>
        <p:txBody>
          <a:bodyPr/>
          <a:lstStyle/>
          <a:p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55600" y="4529139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14675" y="4529139"/>
            <a:ext cx="2895600" cy="154781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42100" y="4529139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A0A4FC51-8C45-45A0-BA5C-BF529788218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306067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939F8-36A7-4559-A125-B078E4FCF9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822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2EA19-8062-4D16-B86D-28BE32BC4FA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3571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B9CD2-4426-4E25-B6C8-D66811C6EAD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955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 userDrawn="1"/>
        </p:nvSpPr>
        <p:spPr>
          <a:xfrm>
            <a:off x="3" y="4741069"/>
            <a:ext cx="8810625" cy="349758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41" y="4830368"/>
            <a:ext cx="1874837" cy="173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6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9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B09843C0-6DAC-490D-A4BA-BCECDC8ED96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3AAE6-3122-49AB-ACCF-46AD82B6C0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172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8" y="889398"/>
            <a:ext cx="4157663" cy="351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44AA0-C2A6-4223-98EC-40D85329E5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1062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686BC-9906-48A6-86A5-41301B587E2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1950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6F757-451F-4977-8944-397C3A2AC4E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8675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E79FB-0B84-4F4B-948B-CEBED343CC8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6743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32BE8-7436-40B3-A229-356B9760BC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5546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DF126-34B9-472B-907C-039DEBE95DA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8000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430EE-B938-418B-BCEC-CBF52061F8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2242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6" y="107157"/>
            <a:ext cx="2141537" cy="43017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D83DB-0144-47F3-AD02-0F4B12835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657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31778" y="107157"/>
            <a:ext cx="8569325" cy="430172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51ADF-39A0-4037-B0F3-1C45AA1309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397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3" y="4741069"/>
            <a:ext cx="8810625" cy="349758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41" y="4830368"/>
            <a:ext cx="1874837" cy="173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6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9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F2394529-A9B3-4A54-83EC-E61379E8334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6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9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B1006088-BF21-4FD5-870B-675EAADE47B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3347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 userDrawn="1"/>
        </p:nvSpPr>
        <p:spPr>
          <a:xfrm>
            <a:off x="3" y="4741069"/>
            <a:ext cx="8810625" cy="349758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675441" y="4830368"/>
            <a:ext cx="1874837" cy="173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6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9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B09843C0-6DAC-490D-A4BA-BCECDC8ED96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3087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3" y="4741069"/>
            <a:ext cx="8810625" cy="349758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675441" y="4830368"/>
            <a:ext cx="1874837" cy="173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6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9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F2394529-A9B3-4A54-83EC-E61379E8334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5448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4743450"/>
            <a:ext cx="878205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3" y="4741069"/>
            <a:ext cx="8810625" cy="349758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675441" y="4830368"/>
            <a:ext cx="1874837" cy="173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6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9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91A5AC0A-F4BD-4464-80DC-A88E0D9F781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5677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2"/>
            <a:ext cx="8467725" cy="3709449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20521C-F793-4067-BB07-C7AF74E21EF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3298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4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156AB8A3-9FE4-4612-8857-687BFF70DD9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1260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8" y="889398"/>
            <a:ext cx="4157663" cy="35194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A6A834-CC4A-4943-952A-D55BFAADAD5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73466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3D8EEF-7576-4AB0-8518-088FB58AB73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0091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3D9FE4-F784-4A94-8F3E-54A098F0E8C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1112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D60626-1ACC-48B1-8201-AA7BD5684B5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634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4743450"/>
            <a:ext cx="878205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3" y="4741069"/>
            <a:ext cx="8810625" cy="349758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41" y="4830368"/>
            <a:ext cx="1874837" cy="173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26"/>
            <a:ext cx="8458200" cy="1102519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6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9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91A5AC0A-F4BD-4464-80DC-A88E0D9F781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37445"/>
            <a:ext cx="3008313" cy="871538"/>
          </a:xfrm>
        </p:spPr>
        <p:txBody>
          <a:bodyPr anchor="b"/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F5D59E-3020-483D-90FC-392986F41C5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705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8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2DB302-961D-41B7-BD2E-EA757E550C4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2264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52D4D-CA63-4F5E-A04D-C043C1229BE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6909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6" y="107157"/>
            <a:ext cx="2141537" cy="4301729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9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0706DD-24B8-4851-91EA-2616D1811F3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699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2"/>
            <a:ext cx="8467725" cy="3709449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20521C-F793-4067-BB07-C7AF74E21EF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4"/>
            <a:ext cx="2133600" cy="154781"/>
          </a:xfrm>
        </p:spPr>
        <p:txBody>
          <a:bodyPr/>
          <a:lstStyle>
            <a:lvl1pPr>
              <a:defRPr/>
            </a:lvl1pPr>
          </a:lstStyle>
          <a:p>
            <a:fld id="{156AB8A3-9FE4-4612-8857-687BFF70DD9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8" y="889398"/>
            <a:ext cx="4157663" cy="35194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A6A834-CC4A-4943-952A-D55BFAADAD5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3D8EEF-7576-4AB0-8518-088FB58AB7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3D9FE4-F784-4A94-8F3E-54A098F0E8C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5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image" Target="../media/image6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1.xml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1278" y="4743450"/>
            <a:ext cx="87407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" y="4741069"/>
            <a:ext cx="8810625" cy="349758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8" name="Picture 8" descr="ti_logo_powerpoint_1_line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675441" y="4830368"/>
            <a:ext cx="1874837" cy="173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56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4"/>
            <a:ext cx="2133600" cy="154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144B24B-BAB1-431A-82C6-36E096187F50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28" r:id="rId5"/>
    <p:sldLayoutId id="2147483741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i_stk_2c_pos_rgb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6629400" y="4813699"/>
            <a:ext cx="1136650" cy="210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1"/>
            <a:ext cx="8458200" cy="667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658416"/>
            <a:ext cx="8467725" cy="3939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842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55600" y="4587480"/>
            <a:ext cx="2133600" cy="154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1884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4675" y="4587480"/>
            <a:ext cx="2895600" cy="154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1884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4572002"/>
            <a:ext cx="2133600" cy="154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8F3E8A9A-DC71-4CC8-9278-2CBFEFEBE9CE}" type="slidenum">
              <a:rPr lang="en-US">
                <a:solidFill>
                  <a:srgbClr val="000000"/>
                </a:solidFill>
                <a:latin typeface="Arial"/>
                <a:cs typeface="+mn-cs"/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188424" name="Rectangle 8"/>
          <p:cNvSpPr>
            <a:spLocks noChangeArrowheads="1"/>
          </p:cNvSpPr>
          <p:nvPr/>
        </p:nvSpPr>
        <p:spPr bwMode="auto">
          <a:xfrm>
            <a:off x="338138" y="4748214"/>
            <a:ext cx="8462962" cy="3464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 dirty="0">
              <a:solidFill>
                <a:srgbClr val="000000"/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7274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3" r:id="rId2"/>
    <p:sldLayoutId id="2147483774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56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889398"/>
            <a:ext cx="8467725" cy="35194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58905"/>
            <a:ext cx="2133600" cy="154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fld id="{09E6539D-24EF-4225-BC0A-3A0BB40E6691}" type="slidenum">
              <a:rPr lang="en-US">
                <a:solidFill>
                  <a:srgbClr val="000000"/>
                </a:solidFill>
                <a:latin typeface="Arial"/>
                <a:cs typeface="+mn-cs"/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338138" y="4748214"/>
            <a:ext cx="8462962" cy="3464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/>
              <a:cs typeface="+mn-cs"/>
            </a:endParaRPr>
          </a:p>
        </p:txBody>
      </p:sp>
      <p:pic>
        <p:nvPicPr>
          <p:cNvPr id="3078" name="Picture 30" descr="ti_stk_2c_pos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629400" y="4813699"/>
            <a:ext cx="1136650" cy="210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 descr="ti_stk_2c_pos_rgb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629400" y="4813699"/>
            <a:ext cx="1136650" cy="210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1561" name="Rectangle 9"/>
          <p:cNvSpPr>
            <a:spLocks noChangeArrowheads="1"/>
          </p:cNvSpPr>
          <p:nvPr/>
        </p:nvSpPr>
        <p:spPr bwMode="auto">
          <a:xfrm>
            <a:off x="338138" y="4748214"/>
            <a:ext cx="8462962" cy="3464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  <a:latin typeface="Arial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8237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ct val="65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946275" indent="-173038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1278" y="4743450"/>
            <a:ext cx="87407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" y="4741069"/>
            <a:ext cx="8810625" cy="349758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28" name="Picture 8" descr="ti_logo_powerpoint_1_line.png"/>
          <p:cNvPicPr>
            <a:picLocks noChangeAspect="1"/>
          </p:cNvPicPr>
          <p:nvPr/>
        </p:nvPicPr>
        <p:blipFill>
          <a:blip r:embed="rId16" cstate="screen"/>
          <a:srcRect/>
          <a:stretch>
            <a:fillRect/>
          </a:stretch>
        </p:blipFill>
        <p:spPr bwMode="auto">
          <a:xfrm>
            <a:off x="6675441" y="4830368"/>
            <a:ext cx="1874837" cy="173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56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4"/>
            <a:ext cx="2133600" cy="154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144B24B-BAB1-431A-82C6-36E096187F5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006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  <p:sldLayoutId id="2147483800" r:id="rId12"/>
    <p:sldLayoutId id="2147483801" r:id="rId13"/>
    <p:sldLayoutId id="2147483802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846667"/>
            <a:ext cx="8458200" cy="2328888"/>
          </a:xfrm>
        </p:spPr>
        <p:txBody>
          <a:bodyPr/>
          <a:lstStyle/>
          <a:p>
            <a:pPr>
              <a:defRPr/>
            </a:pPr>
            <a:r>
              <a:rPr lang="en-US" sz="3200" dirty="0" smtClean="0">
                <a:latin typeface="Arial" charset="0"/>
              </a:rPr>
              <a:t>J7 Interrupt Architecture</a:t>
            </a:r>
            <a:br>
              <a:rPr lang="en-US" sz="3200" dirty="0" smtClean="0">
                <a:latin typeface="Arial" charset="0"/>
              </a:rPr>
            </a:br>
            <a:r>
              <a:rPr lang="en-US" sz="3200" dirty="0" smtClean="0">
                <a:latin typeface="Arial" charset="0"/>
              </a:rPr>
              <a:t/>
            </a:r>
            <a:br>
              <a:rPr lang="en-US" sz="3200" dirty="0" smtClean="0">
                <a:latin typeface="Arial" charset="0"/>
              </a:rPr>
            </a:br>
            <a:r>
              <a:rPr lang="en-US" sz="2000" dirty="0" smtClean="0">
                <a:latin typeface="Arial" charset="0"/>
              </a:rPr>
              <a:t>K3 Processors</a:t>
            </a:r>
            <a:br>
              <a:rPr lang="en-US" sz="2000" dirty="0" smtClean="0">
                <a:latin typeface="Arial" charset="0"/>
              </a:rPr>
            </a:br>
            <a:r>
              <a:rPr lang="en-US" sz="2000" dirty="0" smtClean="0">
                <a:latin typeface="Arial" charset="0"/>
              </a:rPr>
              <a:t>18</a:t>
            </a:r>
            <a:r>
              <a:rPr lang="en-US" sz="2000" baseline="30000" dirty="0" smtClean="0">
                <a:latin typeface="Arial" charset="0"/>
              </a:rPr>
              <a:t>th</a:t>
            </a:r>
            <a:r>
              <a:rPr lang="en-US" sz="2000" dirty="0" smtClean="0">
                <a:latin typeface="Arial" charset="0"/>
              </a:rPr>
              <a:t> March 2019</a:t>
            </a:r>
            <a:br>
              <a:rPr lang="en-US" sz="2000" dirty="0" smtClean="0">
                <a:latin typeface="Arial" charset="0"/>
              </a:rPr>
            </a:br>
            <a:r>
              <a:rPr lang="en-US" sz="2000" dirty="0" smtClean="0">
                <a:latin typeface="Arial" charset="0"/>
              </a:rPr>
              <a:t>V1.0</a:t>
            </a:r>
            <a:br>
              <a:rPr lang="en-US" sz="2000" dirty="0" smtClean="0">
                <a:latin typeface="Arial" charset="0"/>
              </a:rPr>
            </a:br>
            <a:endParaRPr lang="en-US" sz="3200" dirty="0">
              <a:latin typeface="Arial" charset="0"/>
            </a:endParaRPr>
          </a:p>
        </p:txBody>
      </p:sp>
      <p:sp>
        <p:nvSpPr>
          <p:cNvPr id="1126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4B23947A-BBDC-415A-9E70-30212C1C5ED5}" type="slidenum">
              <a:rPr lang="en-US" smtClean="0">
                <a:solidFill>
                  <a:srgbClr val="000000"/>
                </a:solidFill>
              </a:rPr>
              <a:pPr eaLnBrk="1" hangingPunct="1"/>
              <a:t>1</a:t>
            </a:fld>
            <a:endParaRPr 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75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0226818\AppData\Local\Microsoft\Windows\Temporary Internet Files\Content.Outlook\9YN0RZP8\Video copyrigh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742"/>
          <a:stretch>
            <a:fillRect/>
          </a:stretch>
        </p:blipFill>
        <p:spPr bwMode="auto">
          <a:xfrm>
            <a:off x="930277" y="250826"/>
            <a:ext cx="7281863" cy="340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extBox 3"/>
          <p:cNvSpPr txBox="1">
            <a:spLocks noChangeArrowheads="1"/>
          </p:cNvSpPr>
          <p:nvPr/>
        </p:nvSpPr>
        <p:spPr bwMode="auto">
          <a:xfrm>
            <a:off x="-794" y="3149422"/>
            <a:ext cx="9144000" cy="1184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600" dirty="0" smtClean="0">
              <a:solidFill>
                <a:srgbClr val="000000"/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Arial" charset="0"/>
              </a:rPr>
              <a:t>© </a:t>
            </a:r>
            <a:r>
              <a:rPr lang="en-US" altLang="en-US" sz="1600" smtClean="0">
                <a:solidFill>
                  <a:srgbClr val="000000"/>
                </a:solidFill>
                <a:latin typeface="Arial" charset="0"/>
              </a:rPr>
              <a:t>Copyright 2019 </a:t>
            </a:r>
            <a:r>
              <a:rPr lang="en-US" altLang="en-US" sz="1600" dirty="0" smtClean="0">
                <a:solidFill>
                  <a:srgbClr val="000000"/>
                </a:solidFill>
                <a:latin typeface="Arial" charset="0"/>
              </a:rPr>
              <a:t>Texas Instruments Incorporated.  All rights reserved.</a:t>
            </a:r>
            <a:endParaRPr lang="en-US" altLang="en-US" sz="1600" b="1" dirty="0">
              <a:solidFill>
                <a:srgbClr val="000000"/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000" dirty="0" smtClean="0">
              <a:solidFill>
                <a:srgbClr val="000000"/>
              </a:solidFill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950" dirty="0" smtClean="0">
                <a:solidFill>
                  <a:srgbClr val="000000"/>
                </a:solidFill>
                <a:latin typeface="Arial" charset="0"/>
              </a:rPr>
              <a:t>This material is provided strictly “as-is,” for informational purposes only, and without any warranty. 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950" dirty="0" smtClean="0">
                <a:solidFill>
                  <a:srgbClr val="000000"/>
                </a:solidFill>
                <a:latin typeface="Arial" charset="0"/>
              </a:rPr>
              <a:t>Use of this material is subject to TI’s</a:t>
            </a:r>
            <a:r>
              <a:rPr lang="en-US" altLang="en-US" sz="950" b="1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altLang="en-US" sz="950" dirty="0" smtClean="0">
                <a:ln>
                  <a:solidFill>
                    <a:schemeClr val="tx1"/>
                  </a:solidFill>
                </a:ln>
                <a:solidFill>
                  <a:srgbClr val="000000"/>
                </a:solidFill>
                <a:latin typeface="Arial" charset="0"/>
              </a:rPr>
              <a:t>Terms of Use</a:t>
            </a:r>
            <a:r>
              <a:rPr lang="en-US" altLang="en-US" sz="950" b="1" dirty="0" smtClean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US" altLang="en-US" sz="950" dirty="0" smtClean="0">
                <a:solidFill>
                  <a:srgbClr val="000000"/>
                </a:solidFill>
                <a:latin typeface="Arial" charset="0"/>
              </a:rPr>
              <a:t>viewable at TI.com  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US" altLang="en-US" sz="1000" b="1" dirty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60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Agenda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36600"/>
            <a:ext cx="8467725" cy="4047067"/>
          </a:xfrm>
        </p:spPr>
        <p:txBody>
          <a:bodyPr/>
          <a:lstStyle/>
          <a:p>
            <a:pPr eaLnBrk="1" hangingPunct="1"/>
            <a:r>
              <a:rPr lang="en-US" sz="1400" dirty="0">
                <a:ea typeface="Verdana" pitchFamily="34" charset="0"/>
                <a:cs typeface="Verdana" pitchFamily="34" charset="0"/>
              </a:rPr>
              <a:t>Understanding Interrupt Aggregator</a:t>
            </a:r>
          </a:p>
          <a:p>
            <a:pPr eaLnBrk="1" hangingPunct="1"/>
            <a:r>
              <a:rPr lang="en-US" sz="1400" dirty="0" smtClean="0">
                <a:ea typeface="Verdana" pitchFamily="34" charset="0"/>
                <a:cs typeface="Verdana" pitchFamily="34" charset="0"/>
              </a:rPr>
              <a:t>Understanding Interrupt Router</a:t>
            </a:r>
            <a:endParaRPr lang="en-US" sz="1200" dirty="0" smtClean="0">
              <a:ea typeface="Verdana" pitchFamily="34" charset="0"/>
              <a:cs typeface="Verdana" pitchFamily="34" charset="0"/>
            </a:endParaRPr>
          </a:p>
          <a:p>
            <a:pPr eaLnBrk="1" hangingPunct="1"/>
            <a:r>
              <a:rPr lang="en-US" sz="1400" dirty="0" smtClean="0">
                <a:ea typeface="Verdana" pitchFamily="34" charset="0"/>
                <a:cs typeface="Verdana" pitchFamily="34" charset="0"/>
              </a:rPr>
              <a:t>J721E </a:t>
            </a:r>
            <a:r>
              <a:rPr lang="en-US" sz="1400" dirty="0">
                <a:ea typeface="Verdana" pitchFamily="34" charset="0"/>
                <a:cs typeface="Verdana" pitchFamily="34" charset="0"/>
              </a:rPr>
              <a:t>Interrupt </a:t>
            </a:r>
            <a:r>
              <a:rPr lang="en-US" sz="1400" dirty="0" smtClean="0">
                <a:ea typeface="Verdana" pitchFamily="34" charset="0"/>
                <a:cs typeface="Verdana" pitchFamily="34" charset="0"/>
              </a:rPr>
              <a:t>Architecture</a:t>
            </a:r>
          </a:p>
          <a:p>
            <a:pPr lvl="1" eaLnBrk="1" hangingPunct="1"/>
            <a:r>
              <a:rPr lang="en-US" sz="1200" dirty="0" smtClean="0">
                <a:ea typeface="Verdana" pitchFamily="34" charset="0"/>
                <a:cs typeface="Verdana" pitchFamily="34" charset="0"/>
              </a:rPr>
              <a:t>MCU/Wakeup Domain</a:t>
            </a:r>
          </a:p>
          <a:p>
            <a:pPr lvl="1" eaLnBrk="1" hangingPunct="1"/>
            <a:r>
              <a:rPr lang="en-US" sz="1200" dirty="0" smtClean="0">
                <a:ea typeface="Verdana" pitchFamily="34" charset="0"/>
                <a:cs typeface="Verdana" pitchFamily="34" charset="0"/>
              </a:rPr>
              <a:t>ARMSS0</a:t>
            </a:r>
          </a:p>
          <a:p>
            <a:pPr lvl="1" eaLnBrk="1" hangingPunct="1"/>
            <a:r>
              <a:rPr lang="en-US" sz="1200" dirty="0" smtClean="0">
                <a:ea typeface="Verdana" pitchFamily="34" charset="0"/>
                <a:cs typeface="Verdana" pitchFamily="34" charset="0"/>
              </a:rPr>
              <a:t>ARMSS1</a:t>
            </a:r>
          </a:p>
          <a:p>
            <a:pPr lvl="1" eaLnBrk="1" hangingPunct="1"/>
            <a:r>
              <a:rPr lang="en-US" sz="1200" dirty="0" smtClean="0">
                <a:ea typeface="Verdana" pitchFamily="34" charset="0"/>
                <a:cs typeface="Verdana" pitchFamily="34" charset="0"/>
              </a:rPr>
              <a:t>C66x 0/1</a:t>
            </a:r>
          </a:p>
          <a:p>
            <a:pPr lvl="1" eaLnBrk="1" hangingPunct="1"/>
            <a:r>
              <a:rPr lang="en-US" sz="1200" dirty="0" smtClean="0">
                <a:ea typeface="Verdana" pitchFamily="34" charset="0"/>
                <a:cs typeface="Verdana" pitchFamily="34" charset="0"/>
              </a:rPr>
              <a:t>Compute Cluster: A72, C7x</a:t>
            </a:r>
            <a:endParaRPr lang="en-US" sz="120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DB9CD2-4426-4E25-B6C8-D66811C6EAD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38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 Aggregator (IA)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6" y="889397"/>
            <a:ext cx="4001557" cy="380833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For each received event, the IA performs a lookup into an interrupt mapping table which specifies:</a:t>
            </a:r>
          </a:p>
          <a:p>
            <a:pPr lvl="1"/>
            <a:r>
              <a:rPr lang="en-US" dirty="0" smtClean="0"/>
              <a:t>Interrupt Status Register Number (regnum) – up to 256</a:t>
            </a:r>
          </a:p>
          <a:p>
            <a:pPr lvl="1"/>
            <a:r>
              <a:rPr lang="en-US" dirty="0" smtClean="0"/>
              <a:t>Interrupt Status Bit Number (</a:t>
            </a:r>
            <a:r>
              <a:rPr lang="en-US" dirty="0" err="1" smtClean="0"/>
              <a:t>bitnum</a:t>
            </a:r>
            <a:r>
              <a:rPr lang="en-US" dirty="0" smtClean="0"/>
              <a:t>) – up to 64 per register</a:t>
            </a:r>
          </a:p>
          <a:p>
            <a:r>
              <a:rPr lang="en-US" dirty="0" smtClean="0"/>
              <a:t>Provides option to enable, disable and clear status per status bit (event)</a:t>
            </a:r>
          </a:p>
          <a:p>
            <a:pPr lvl="1"/>
            <a:r>
              <a:rPr lang="en-US" dirty="0" smtClean="0"/>
              <a:t>Can generate interrupt through Interrupt Router (IR) via Virtual Interrupts (VINT)</a:t>
            </a:r>
          </a:p>
          <a:p>
            <a:pPr lvl="1"/>
            <a:r>
              <a:rPr lang="en-US" dirty="0" smtClean="0"/>
              <a:t>SW can poll on these bits without interrupt as well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642100" y="4558905"/>
            <a:ext cx="2133600" cy="154781"/>
          </a:xfrm>
        </p:spPr>
        <p:txBody>
          <a:bodyPr/>
          <a:lstStyle/>
          <a:p>
            <a:pPr>
              <a:defRPr/>
            </a:pPr>
            <a:fld id="{14DB9CD2-4426-4E25-B6C8-D66811C6EAD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705600" y="1058339"/>
            <a:ext cx="1244600" cy="194732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IA</a:t>
            </a:r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</p:txBody>
      </p:sp>
      <p:sp>
        <p:nvSpPr>
          <p:cNvPr id="6" name="Rectangle 5"/>
          <p:cNvSpPr/>
          <p:nvPr/>
        </p:nvSpPr>
        <p:spPr>
          <a:xfrm>
            <a:off x="6705600" y="1422293"/>
            <a:ext cx="1244600" cy="228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63:0</a:t>
            </a:r>
          </a:p>
        </p:txBody>
      </p:sp>
      <p:sp>
        <p:nvSpPr>
          <p:cNvPr id="7" name="Rectangle 6"/>
          <p:cNvSpPr/>
          <p:nvPr/>
        </p:nvSpPr>
        <p:spPr>
          <a:xfrm>
            <a:off x="6705600" y="1655054"/>
            <a:ext cx="1244600" cy="228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63:0</a:t>
            </a:r>
          </a:p>
        </p:txBody>
      </p:sp>
      <p:sp>
        <p:nvSpPr>
          <p:cNvPr id="8" name="Rectangle 7"/>
          <p:cNvSpPr/>
          <p:nvPr/>
        </p:nvSpPr>
        <p:spPr>
          <a:xfrm>
            <a:off x="6705594" y="1883657"/>
            <a:ext cx="1244600" cy="228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63:0</a:t>
            </a:r>
          </a:p>
        </p:txBody>
      </p:sp>
      <p:sp>
        <p:nvSpPr>
          <p:cNvPr id="9" name="Rectangle 8"/>
          <p:cNvSpPr/>
          <p:nvPr/>
        </p:nvSpPr>
        <p:spPr>
          <a:xfrm>
            <a:off x="6705600" y="2713390"/>
            <a:ext cx="1244600" cy="228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63:0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7950200" y="1341517"/>
            <a:ext cx="736600" cy="246221"/>
            <a:chOff x="7950200" y="1341517"/>
            <a:chExt cx="736600" cy="246221"/>
          </a:xfrm>
        </p:grpSpPr>
        <p:cxnSp>
          <p:nvCxnSpPr>
            <p:cNvPr id="13" name="Straight Arrow Connector 12"/>
            <p:cNvCxnSpPr>
              <a:stCxn id="6" idx="3"/>
            </p:cNvCxnSpPr>
            <p:nvPr/>
          </p:nvCxnSpPr>
          <p:spPr>
            <a:xfrm flipV="1">
              <a:off x="7950200" y="1536629"/>
              <a:ext cx="736600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8027394" y="1341517"/>
              <a:ext cx="58221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VINT 1</a:t>
              </a:r>
              <a:endParaRPr lang="en-US" sz="1000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7950200" y="1578237"/>
            <a:ext cx="736600" cy="246221"/>
            <a:chOff x="7950200" y="1341517"/>
            <a:chExt cx="736600" cy="246221"/>
          </a:xfrm>
        </p:grpSpPr>
        <p:cxnSp>
          <p:nvCxnSpPr>
            <p:cNvPr id="24" name="Straight Arrow Connector 23"/>
            <p:cNvCxnSpPr/>
            <p:nvPr/>
          </p:nvCxnSpPr>
          <p:spPr>
            <a:xfrm flipV="1">
              <a:off x="7950200" y="1536629"/>
              <a:ext cx="736600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8027394" y="1341517"/>
              <a:ext cx="58221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VINT 2</a:t>
              </a:r>
              <a:endParaRPr lang="en-US" sz="1000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7958661" y="1806840"/>
            <a:ext cx="736600" cy="246221"/>
            <a:chOff x="7950200" y="1341517"/>
            <a:chExt cx="736600" cy="246221"/>
          </a:xfrm>
        </p:grpSpPr>
        <p:cxnSp>
          <p:nvCxnSpPr>
            <p:cNvPr id="27" name="Straight Arrow Connector 26"/>
            <p:cNvCxnSpPr/>
            <p:nvPr/>
          </p:nvCxnSpPr>
          <p:spPr>
            <a:xfrm flipV="1">
              <a:off x="7950200" y="1536629"/>
              <a:ext cx="736600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8027394" y="1341517"/>
              <a:ext cx="58221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VINT 3</a:t>
              </a:r>
              <a:endParaRPr lang="en-US" sz="10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7958661" y="2641081"/>
            <a:ext cx="800469" cy="246221"/>
            <a:chOff x="7950200" y="1341517"/>
            <a:chExt cx="800469" cy="246221"/>
          </a:xfrm>
        </p:grpSpPr>
        <p:cxnSp>
          <p:nvCxnSpPr>
            <p:cNvPr id="30" name="Straight Arrow Connector 29"/>
            <p:cNvCxnSpPr/>
            <p:nvPr/>
          </p:nvCxnSpPr>
          <p:spPr>
            <a:xfrm flipV="1">
              <a:off x="7950200" y="1536629"/>
              <a:ext cx="736600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8027394" y="1341517"/>
              <a:ext cx="72327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VINT 256</a:t>
              </a:r>
              <a:endParaRPr lang="en-US" sz="1000" dirty="0"/>
            </a:p>
          </p:txBody>
        </p:sp>
      </p:grpSp>
      <p:cxnSp>
        <p:nvCxnSpPr>
          <p:cNvPr id="33" name="Straight Arrow Connector 32"/>
          <p:cNvCxnSpPr/>
          <p:nvPr/>
        </p:nvCxnSpPr>
        <p:spPr>
          <a:xfrm>
            <a:off x="5943600" y="1058339"/>
            <a:ext cx="761994" cy="4782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6" idx="1"/>
          </p:cNvCxnSpPr>
          <p:nvPr/>
        </p:nvCxnSpPr>
        <p:spPr>
          <a:xfrm>
            <a:off x="5774267" y="1297484"/>
            <a:ext cx="931333" cy="23914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5774267" y="1578238"/>
            <a:ext cx="931327" cy="768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5774267" y="1764740"/>
            <a:ext cx="931326" cy="11891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8" idx="1"/>
          </p:cNvCxnSpPr>
          <p:nvPr/>
        </p:nvCxnSpPr>
        <p:spPr>
          <a:xfrm flipV="1">
            <a:off x="5858933" y="1997994"/>
            <a:ext cx="846661" cy="1143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endCxn id="8" idx="1"/>
          </p:cNvCxnSpPr>
          <p:nvPr/>
        </p:nvCxnSpPr>
        <p:spPr>
          <a:xfrm flipV="1">
            <a:off x="5926667" y="1997994"/>
            <a:ext cx="778927" cy="41500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5576136" y="855143"/>
            <a:ext cx="4748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 5</a:t>
            </a:r>
            <a:endParaRPr lang="en-US" sz="1000" dirty="0"/>
          </a:p>
        </p:txBody>
      </p:sp>
      <p:sp>
        <p:nvSpPr>
          <p:cNvPr id="52" name="TextBox 51"/>
          <p:cNvSpPr txBox="1"/>
          <p:nvPr/>
        </p:nvSpPr>
        <p:spPr>
          <a:xfrm>
            <a:off x="5358720" y="1094643"/>
            <a:ext cx="545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 30</a:t>
            </a:r>
            <a:endParaRPr lang="en-US" sz="1000" dirty="0"/>
          </a:p>
        </p:txBody>
      </p:sp>
      <p:sp>
        <p:nvSpPr>
          <p:cNvPr id="53" name="TextBox 52"/>
          <p:cNvSpPr txBox="1"/>
          <p:nvPr/>
        </p:nvSpPr>
        <p:spPr>
          <a:xfrm>
            <a:off x="5365450" y="1422293"/>
            <a:ext cx="4748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 3</a:t>
            </a:r>
            <a:endParaRPr lang="en-US" sz="1000" dirty="0"/>
          </a:p>
        </p:txBody>
      </p:sp>
      <p:sp>
        <p:nvSpPr>
          <p:cNvPr id="54" name="TextBox 53"/>
          <p:cNvSpPr txBox="1"/>
          <p:nvPr/>
        </p:nvSpPr>
        <p:spPr>
          <a:xfrm>
            <a:off x="5333319" y="1747777"/>
            <a:ext cx="4748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 1</a:t>
            </a:r>
            <a:endParaRPr lang="en-US" sz="1000" dirty="0"/>
          </a:p>
        </p:txBody>
      </p:sp>
      <p:sp>
        <p:nvSpPr>
          <p:cNvPr id="55" name="TextBox 54"/>
          <p:cNvSpPr txBox="1"/>
          <p:nvPr/>
        </p:nvSpPr>
        <p:spPr>
          <a:xfrm>
            <a:off x="5217656" y="2032003"/>
            <a:ext cx="6864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 1000</a:t>
            </a:r>
            <a:endParaRPr lang="en-US" sz="1000" dirty="0"/>
          </a:p>
        </p:txBody>
      </p:sp>
      <p:sp>
        <p:nvSpPr>
          <p:cNvPr id="56" name="TextBox 55"/>
          <p:cNvSpPr txBox="1"/>
          <p:nvPr/>
        </p:nvSpPr>
        <p:spPr>
          <a:xfrm>
            <a:off x="5372851" y="2278224"/>
            <a:ext cx="545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GE 10</a:t>
            </a:r>
            <a:endParaRPr lang="en-US" sz="1000" dirty="0"/>
          </a:p>
        </p:txBody>
      </p:sp>
      <p:sp>
        <p:nvSpPr>
          <p:cNvPr id="57" name="TextBox 56"/>
          <p:cNvSpPr txBox="1"/>
          <p:nvPr/>
        </p:nvSpPr>
        <p:spPr>
          <a:xfrm rot="16200000">
            <a:off x="4207255" y="1666744"/>
            <a:ext cx="18694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Global Event (GE): up to 65K 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65332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 Router (IR)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858849"/>
            <a:ext cx="5560516" cy="2617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33375" y="3381375"/>
            <a:ext cx="8467725" cy="1238250"/>
          </a:xfrm>
        </p:spPr>
        <p:txBody>
          <a:bodyPr>
            <a:normAutofit/>
          </a:bodyPr>
          <a:lstStyle/>
          <a:p>
            <a:r>
              <a:rPr lang="en-US" dirty="0" smtClean="0"/>
              <a:t>Interrupt Router is a M to N mux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642100" y="4558905"/>
            <a:ext cx="2133600" cy="154781"/>
          </a:xfrm>
        </p:spPr>
        <p:txBody>
          <a:bodyPr/>
          <a:lstStyle/>
          <a:p>
            <a:pPr>
              <a:defRPr/>
            </a:pPr>
            <a:fld id="{14DB9CD2-4426-4E25-B6C8-D66811C6EAD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349050" y="990603"/>
            <a:ext cx="406401" cy="45719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IR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14218" y="990603"/>
            <a:ext cx="29206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M</a:t>
            </a:r>
            <a:endParaRPr lang="en-US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7715269" y="994491"/>
            <a:ext cx="2776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N</a:t>
            </a:r>
            <a:endParaRPr lang="en-US" sz="1000" dirty="0"/>
          </a:p>
        </p:txBody>
      </p:sp>
      <p:cxnSp>
        <p:nvCxnSpPr>
          <p:cNvPr id="11" name="Elbow Connector 10"/>
          <p:cNvCxnSpPr/>
          <p:nvPr/>
        </p:nvCxnSpPr>
        <p:spPr>
          <a:xfrm>
            <a:off x="6637880" y="1219201"/>
            <a:ext cx="711170" cy="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/>
          <p:cNvCxnSpPr/>
          <p:nvPr/>
        </p:nvCxnSpPr>
        <p:spPr>
          <a:xfrm>
            <a:off x="7755451" y="1219200"/>
            <a:ext cx="711170" cy="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7086631" y="1113713"/>
            <a:ext cx="186253" cy="2155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7806320" y="1122174"/>
            <a:ext cx="186253" cy="21555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549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J721E Interrupt Architecture – MCU/Wakeup Domain</a:t>
            </a:r>
            <a:endParaRPr lang="en-US" sz="2400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642100" y="4558905"/>
            <a:ext cx="2133600" cy="154781"/>
          </a:xfrm>
        </p:spPr>
        <p:txBody>
          <a:bodyPr/>
          <a:lstStyle/>
          <a:p>
            <a:pPr>
              <a:defRPr/>
            </a:pPr>
            <a:fld id="{14DB9CD2-4426-4E25-B6C8-D66811C6EAD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8131" y="2006644"/>
            <a:ext cx="2379135" cy="88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MCU NAVSS</a:t>
            </a:r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/>
          </a:p>
        </p:txBody>
      </p:sp>
      <p:sp>
        <p:nvSpPr>
          <p:cNvPr id="9" name="Rectangle 8"/>
          <p:cNvSpPr/>
          <p:nvPr/>
        </p:nvSpPr>
        <p:spPr>
          <a:xfrm>
            <a:off x="863590" y="2319872"/>
            <a:ext cx="406401" cy="45719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IA0</a:t>
            </a:r>
          </a:p>
        </p:txBody>
      </p:sp>
      <p:cxnSp>
        <p:nvCxnSpPr>
          <p:cNvPr id="11" name="Elbow Connector 10"/>
          <p:cNvCxnSpPr>
            <a:stCxn id="9" idx="3"/>
            <a:endCxn id="14" idx="1"/>
          </p:cNvCxnSpPr>
          <p:nvPr/>
        </p:nvCxnSpPr>
        <p:spPr>
          <a:xfrm flipV="1">
            <a:off x="1269991" y="2548470"/>
            <a:ext cx="279310" cy="1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549301" y="2319870"/>
            <a:ext cx="406401" cy="45719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IR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57712" y="3031107"/>
            <a:ext cx="1303867" cy="88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MCU Domain Peripherals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032445" y="1286949"/>
            <a:ext cx="2010888" cy="20065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MCU ARMSS0</a:t>
            </a:r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 smtClean="0"/>
          </a:p>
        </p:txBody>
      </p:sp>
      <p:sp>
        <p:nvSpPr>
          <p:cNvPr id="24" name="Rectangle 23"/>
          <p:cNvSpPr/>
          <p:nvPr/>
        </p:nvSpPr>
        <p:spPr>
          <a:xfrm>
            <a:off x="6032444" y="1507081"/>
            <a:ext cx="927155" cy="15663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VIM</a:t>
            </a:r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</p:txBody>
      </p:sp>
      <p:grpSp>
        <p:nvGrpSpPr>
          <p:cNvPr id="32" name="Group 31"/>
          <p:cNvGrpSpPr/>
          <p:nvPr/>
        </p:nvGrpSpPr>
        <p:grpSpPr>
          <a:xfrm>
            <a:off x="6203898" y="2531359"/>
            <a:ext cx="1653169" cy="457272"/>
            <a:chOff x="4087231" y="2362083"/>
            <a:chExt cx="1653169" cy="457272"/>
          </a:xfrm>
        </p:grpSpPr>
        <p:grpSp>
          <p:nvGrpSpPr>
            <p:cNvPr id="31" name="Group 30"/>
            <p:cNvGrpSpPr/>
            <p:nvPr/>
          </p:nvGrpSpPr>
          <p:grpSpPr>
            <a:xfrm>
              <a:off x="4087231" y="2362083"/>
              <a:ext cx="1653169" cy="457272"/>
              <a:chOff x="4087231" y="2362083"/>
              <a:chExt cx="1653169" cy="457272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5198435" y="2362083"/>
                <a:ext cx="541965" cy="45719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 smtClean="0"/>
                  <a:t>R5_1</a:t>
                </a: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4087231" y="2362156"/>
                <a:ext cx="628727" cy="45719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/>
                  <a:t>INT Core 1 </a:t>
                </a:r>
                <a:r>
                  <a:rPr lang="en-US" sz="800" dirty="0"/>
                  <a:t>(up to 512</a:t>
                </a:r>
                <a:r>
                  <a:rPr lang="en-US" sz="800" dirty="0" smtClean="0"/>
                  <a:t>)</a:t>
                </a:r>
                <a:endParaRPr lang="en-US" sz="800" dirty="0"/>
              </a:p>
            </p:txBody>
          </p:sp>
        </p:grpSp>
        <p:cxnSp>
          <p:nvCxnSpPr>
            <p:cNvPr id="28" name="Elbow Connector 27"/>
            <p:cNvCxnSpPr>
              <a:stCxn id="27" idx="3"/>
              <a:endCxn id="25" idx="1"/>
            </p:cNvCxnSpPr>
            <p:nvPr/>
          </p:nvCxnSpPr>
          <p:spPr>
            <a:xfrm flipV="1">
              <a:off x="4715958" y="2590683"/>
              <a:ext cx="482477" cy="73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6203898" y="1828738"/>
            <a:ext cx="1653169" cy="457272"/>
            <a:chOff x="4087231" y="2362083"/>
            <a:chExt cx="1653169" cy="457272"/>
          </a:xfrm>
        </p:grpSpPr>
        <p:grpSp>
          <p:nvGrpSpPr>
            <p:cNvPr id="38" name="Group 37"/>
            <p:cNvGrpSpPr/>
            <p:nvPr/>
          </p:nvGrpSpPr>
          <p:grpSpPr>
            <a:xfrm>
              <a:off x="4087231" y="2362083"/>
              <a:ext cx="1653169" cy="457272"/>
              <a:chOff x="4087231" y="2362083"/>
              <a:chExt cx="1653169" cy="457272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5198435" y="2362083"/>
                <a:ext cx="541965" cy="45719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 smtClean="0"/>
                  <a:t>R5_0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4087231" y="2362156"/>
                <a:ext cx="628727" cy="45719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/>
                  <a:t>INT Core 0 (up to 512)</a:t>
                </a:r>
              </a:p>
            </p:txBody>
          </p:sp>
        </p:grpSp>
        <p:cxnSp>
          <p:nvCxnSpPr>
            <p:cNvPr id="39" name="Elbow Connector 38"/>
            <p:cNvCxnSpPr>
              <a:stCxn id="41" idx="3"/>
              <a:endCxn id="40" idx="1"/>
            </p:cNvCxnSpPr>
            <p:nvPr/>
          </p:nvCxnSpPr>
          <p:spPr>
            <a:xfrm flipV="1">
              <a:off x="4715958" y="2590683"/>
              <a:ext cx="482477" cy="73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2154712" y="2319760"/>
            <a:ext cx="757919" cy="228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31:0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154706" y="2548363"/>
            <a:ext cx="757919" cy="228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63:32</a:t>
            </a:r>
          </a:p>
        </p:txBody>
      </p:sp>
      <p:cxnSp>
        <p:nvCxnSpPr>
          <p:cNvPr id="47" name="Elbow Connector 46"/>
          <p:cNvCxnSpPr>
            <a:stCxn id="44" idx="3"/>
          </p:cNvCxnSpPr>
          <p:nvPr/>
        </p:nvCxnSpPr>
        <p:spPr>
          <a:xfrm>
            <a:off x="2912625" y="2662700"/>
            <a:ext cx="3291273" cy="23294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42" idx="3"/>
          </p:cNvCxnSpPr>
          <p:nvPr/>
        </p:nvCxnSpPr>
        <p:spPr>
          <a:xfrm flipV="1">
            <a:off x="2912631" y="1938867"/>
            <a:ext cx="3291267" cy="49523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728131" y="863605"/>
            <a:ext cx="1151478" cy="457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GPIO (WKUP_0)</a:t>
            </a:r>
          </a:p>
        </p:txBody>
      </p:sp>
      <p:sp>
        <p:nvSpPr>
          <p:cNvPr id="58" name="Rectangle 57"/>
          <p:cNvSpPr/>
          <p:nvPr/>
        </p:nvSpPr>
        <p:spPr>
          <a:xfrm>
            <a:off x="2590779" y="863605"/>
            <a:ext cx="406401" cy="45719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IR</a:t>
            </a:r>
          </a:p>
        </p:txBody>
      </p:sp>
      <p:cxnSp>
        <p:nvCxnSpPr>
          <p:cNvPr id="59" name="Elbow Connector 58"/>
          <p:cNvCxnSpPr>
            <a:stCxn id="22" idx="3"/>
            <a:endCxn id="109" idx="1"/>
          </p:cNvCxnSpPr>
          <p:nvPr/>
        </p:nvCxnSpPr>
        <p:spPr>
          <a:xfrm>
            <a:off x="2061579" y="3475607"/>
            <a:ext cx="732400" cy="412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stCxn id="57" idx="3"/>
            <a:endCxn id="58" idx="1"/>
          </p:cNvCxnSpPr>
          <p:nvPr/>
        </p:nvCxnSpPr>
        <p:spPr>
          <a:xfrm>
            <a:off x="1879609" y="1092204"/>
            <a:ext cx="711170" cy="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lbow Connector 75"/>
          <p:cNvCxnSpPr>
            <a:endCxn id="42" idx="1"/>
          </p:cNvCxnSpPr>
          <p:nvPr/>
        </p:nvCxnSpPr>
        <p:spPr>
          <a:xfrm flipV="1">
            <a:off x="1955702" y="2434097"/>
            <a:ext cx="199010" cy="114372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lbow Connector 78"/>
          <p:cNvCxnSpPr>
            <a:stCxn id="14" idx="3"/>
            <a:endCxn id="44" idx="1"/>
          </p:cNvCxnSpPr>
          <p:nvPr/>
        </p:nvCxnSpPr>
        <p:spPr>
          <a:xfrm>
            <a:off x="1955702" y="2548470"/>
            <a:ext cx="199004" cy="114230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lbow Connector 93"/>
          <p:cNvCxnSpPr>
            <a:stCxn id="58" idx="3"/>
            <a:endCxn id="109" idx="0"/>
          </p:cNvCxnSpPr>
          <p:nvPr/>
        </p:nvCxnSpPr>
        <p:spPr>
          <a:xfrm>
            <a:off x="2997180" y="1092205"/>
            <a:ext cx="352939" cy="2158923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2793979" y="3251128"/>
            <a:ext cx="1112280" cy="457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All Peripheral Interrupts</a:t>
            </a:r>
          </a:p>
        </p:txBody>
      </p:sp>
      <p:cxnSp>
        <p:nvCxnSpPr>
          <p:cNvPr id="122" name="Elbow Connector 121"/>
          <p:cNvCxnSpPr>
            <a:stCxn id="109" idx="3"/>
            <a:endCxn id="41" idx="1"/>
          </p:cNvCxnSpPr>
          <p:nvPr/>
        </p:nvCxnSpPr>
        <p:spPr>
          <a:xfrm flipV="1">
            <a:off x="3906259" y="2057411"/>
            <a:ext cx="2297639" cy="142231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Elbow Connector 124"/>
          <p:cNvCxnSpPr>
            <a:stCxn id="109" idx="3"/>
            <a:endCxn id="27" idx="1"/>
          </p:cNvCxnSpPr>
          <p:nvPr/>
        </p:nvCxnSpPr>
        <p:spPr>
          <a:xfrm flipV="1">
            <a:off x="3906259" y="2760032"/>
            <a:ext cx="2297639" cy="71969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2171277" y="863605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120</a:t>
            </a:r>
            <a:endParaRPr lang="en-US" sz="1000" dirty="0"/>
          </a:p>
        </p:txBody>
      </p:sp>
      <p:sp>
        <p:nvSpPr>
          <p:cNvPr id="129" name="TextBox 128"/>
          <p:cNvSpPr txBox="1"/>
          <p:nvPr/>
        </p:nvSpPr>
        <p:spPr>
          <a:xfrm>
            <a:off x="2956998" y="86749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32</a:t>
            </a:r>
            <a:endParaRPr lang="en-US" sz="1000" dirty="0"/>
          </a:p>
        </p:txBody>
      </p:sp>
      <p:sp>
        <p:nvSpPr>
          <p:cNvPr id="130" name="TextBox 129"/>
          <p:cNvSpPr txBox="1"/>
          <p:nvPr/>
        </p:nvSpPr>
        <p:spPr>
          <a:xfrm>
            <a:off x="1211514" y="2243363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256</a:t>
            </a:r>
            <a:endParaRPr lang="en-US" sz="1000" dirty="0"/>
          </a:p>
        </p:txBody>
      </p:sp>
      <p:sp>
        <p:nvSpPr>
          <p:cNvPr id="131" name="TextBox 130"/>
          <p:cNvSpPr txBox="1"/>
          <p:nvPr/>
        </p:nvSpPr>
        <p:spPr>
          <a:xfrm>
            <a:off x="3070718" y="2222202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32</a:t>
            </a:r>
            <a:endParaRPr lang="en-US" sz="1000" dirty="0"/>
          </a:p>
        </p:txBody>
      </p:sp>
      <p:sp>
        <p:nvSpPr>
          <p:cNvPr id="132" name="TextBox 131"/>
          <p:cNvSpPr txBox="1"/>
          <p:nvPr/>
        </p:nvSpPr>
        <p:spPr>
          <a:xfrm>
            <a:off x="3070718" y="245707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32</a:t>
            </a:r>
            <a:endParaRPr lang="en-US" sz="1000" dirty="0"/>
          </a:p>
        </p:txBody>
      </p:sp>
      <p:cxnSp>
        <p:nvCxnSpPr>
          <p:cNvPr id="135" name="Elbow Connector 134"/>
          <p:cNvCxnSpPr>
            <a:stCxn id="109" idx="2"/>
            <a:endCxn id="3" idx="0"/>
          </p:cNvCxnSpPr>
          <p:nvPr/>
        </p:nvCxnSpPr>
        <p:spPr>
          <a:xfrm rot="5400000">
            <a:off x="3097494" y="3959295"/>
            <a:ext cx="503595" cy="165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Elbow Connector 137"/>
          <p:cNvCxnSpPr>
            <a:stCxn id="73" idx="2"/>
            <a:endCxn id="45" idx="3"/>
          </p:cNvCxnSpPr>
          <p:nvPr/>
        </p:nvCxnSpPr>
        <p:spPr>
          <a:xfrm rot="10800000">
            <a:off x="5913910" y="3793100"/>
            <a:ext cx="845052" cy="20955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4936544" y="3564500"/>
            <a:ext cx="977366" cy="45719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IR</a:t>
            </a:r>
          </a:p>
          <a:p>
            <a:pPr algn="ctr"/>
            <a:r>
              <a:rPr lang="en-US" sz="1050" dirty="0" smtClean="0"/>
              <a:t>MAIN2MCU LVL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936544" y="4097904"/>
            <a:ext cx="977366" cy="45719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IR</a:t>
            </a:r>
          </a:p>
          <a:p>
            <a:pPr algn="ctr"/>
            <a:r>
              <a:rPr lang="en-US" sz="1050" dirty="0" smtClean="0"/>
              <a:t>MAIN2MCU PULSE</a:t>
            </a:r>
          </a:p>
        </p:txBody>
      </p:sp>
      <p:cxnSp>
        <p:nvCxnSpPr>
          <p:cNvPr id="52" name="Elbow Connector 51"/>
          <p:cNvCxnSpPr>
            <a:stCxn id="73" idx="2"/>
            <a:endCxn id="46" idx="3"/>
          </p:cNvCxnSpPr>
          <p:nvPr/>
        </p:nvCxnSpPr>
        <p:spPr>
          <a:xfrm rot="10800000" flipV="1">
            <a:off x="5913910" y="4002652"/>
            <a:ext cx="845052" cy="323852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45" idx="1"/>
          </p:cNvCxnSpPr>
          <p:nvPr/>
        </p:nvCxnSpPr>
        <p:spPr>
          <a:xfrm rot="10800000">
            <a:off x="3906260" y="3564500"/>
            <a:ext cx="1030284" cy="22860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46" idx="1"/>
          </p:cNvCxnSpPr>
          <p:nvPr/>
        </p:nvCxnSpPr>
        <p:spPr>
          <a:xfrm rot="10800000">
            <a:off x="3906260" y="3678800"/>
            <a:ext cx="1030284" cy="647704"/>
          </a:xfrm>
          <a:prstGeom prst="bentConnector3">
            <a:avLst>
              <a:gd name="adj1" fmla="val 6314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913909" y="3572972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3</a:t>
            </a:r>
            <a:r>
              <a:rPr lang="en-US" sz="1000" dirty="0" smtClean="0"/>
              <a:t>20</a:t>
            </a:r>
            <a:endParaRPr lang="en-US" sz="1000" dirty="0"/>
          </a:p>
        </p:txBody>
      </p:sp>
      <p:sp>
        <p:nvSpPr>
          <p:cNvPr id="63" name="TextBox 62"/>
          <p:cNvSpPr txBox="1"/>
          <p:nvPr/>
        </p:nvSpPr>
        <p:spPr>
          <a:xfrm>
            <a:off x="5913910" y="4101786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104</a:t>
            </a:r>
            <a:endParaRPr lang="en-US" sz="1000" dirty="0"/>
          </a:p>
        </p:txBody>
      </p:sp>
      <p:sp>
        <p:nvSpPr>
          <p:cNvPr id="64" name="TextBox 63"/>
          <p:cNvSpPr txBox="1"/>
          <p:nvPr/>
        </p:nvSpPr>
        <p:spPr>
          <a:xfrm>
            <a:off x="4649874" y="4127187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48</a:t>
            </a:r>
            <a:endParaRPr lang="en-US" sz="1000" dirty="0"/>
          </a:p>
        </p:txBody>
      </p:sp>
      <p:sp>
        <p:nvSpPr>
          <p:cNvPr id="65" name="TextBox 64"/>
          <p:cNvSpPr txBox="1"/>
          <p:nvPr/>
        </p:nvSpPr>
        <p:spPr>
          <a:xfrm>
            <a:off x="4659862" y="3606812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64</a:t>
            </a:r>
            <a:endParaRPr lang="en-US" sz="1000" dirty="0"/>
          </a:p>
        </p:txBody>
      </p:sp>
      <p:sp>
        <p:nvSpPr>
          <p:cNvPr id="66" name="TextBox 65"/>
          <p:cNvSpPr txBox="1"/>
          <p:nvPr/>
        </p:nvSpPr>
        <p:spPr>
          <a:xfrm>
            <a:off x="4465121" y="3275954"/>
            <a:ext cx="19896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cslr_intr_main2mcu_lvl_intrtr0.h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380656" y="4562933"/>
            <a:ext cx="203132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cslr_intr_main2mcu_pls_intrtr0.h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799155" y="616700"/>
            <a:ext cx="20585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cslr_intr_wkup_gpiomux_intrtr0.h</a:t>
            </a:r>
          </a:p>
        </p:txBody>
      </p:sp>
      <p:sp>
        <p:nvSpPr>
          <p:cNvPr id="71" name="TextBox 70"/>
          <p:cNvSpPr txBox="1"/>
          <p:nvPr/>
        </p:nvSpPr>
        <p:spPr>
          <a:xfrm rot="16200000">
            <a:off x="5084057" y="2289202"/>
            <a:ext cx="15424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cslr_intr_mcu_armss0.h</a:t>
            </a:r>
          </a:p>
        </p:txBody>
      </p:sp>
      <p:cxnSp>
        <p:nvCxnSpPr>
          <p:cNvPr id="74" name="Straight Connector 73"/>
          <p:cNvCxnSpPr/>
          <p:nvPr/>
        </p:nvCxnSpPr>
        <p:spPr>
          <a:xfrm flipH="1">
            <a:off x="2956330" y="2345313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>
            <a:off x="2956330" y="2574254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1348218" y="2437207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4598434" y="3696082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H="1">
            <a:off x="4588446" y="4224896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H="1">
            <a:off x="6142470" y="4228233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H="1">
            <a:off x="6172015" y="3706560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>
            <a:off x="3105773" y="998500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>
            <a:off x="2369408" y="998500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lowchart: Connector 2"/>
          <p:cNvSpPr/>
          <p:nvPr/>
        </p:nvSpPr>
        <p:spPr>
          <a:xfrm>
            <a:off x="3119863" y="4211921"/>
            <a:ext cx="457200" cy="457200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2784434" y="3915007"/>
            <a:ext cx="11224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To Main Domain</a:t>
            </a:r>
          </a:p>
        </p:txBody>
      </p:sp>
      <p:sp>
        <p:nvSpPr>
          <p:cNvPr id="73" name="Flowchart: Connector 72"/>
          <p:cNvSpPr/>
          <p:nvPr/>
        </p:nvSpPr>
        <p:spPr>
          <a:xfrm>
            <a:off x="6758962" y="3774052"/>
            <a:ext cx="457200" cy="4572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6351009" y="4234348"/>
            <a:ext cx="12731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From Main </a:t>
            </a:r>
            <a:r>
              <a:rPr lang="en-US" sz="1000" dirty="0"/>
              <a:t>Domain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53670" y="4533817"/>
            <a:ext cx="34034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c</a:t>
            </a:r>
            <a:r>
              <a:rPr lang="en-US" sz="1000" dirty="0" err="1" smtClean="0"/>
              <a:t>slr</a:t>
            </a:r>
            <a:r>
              <a:rPr lang="en-US" sz="1000" dirty="0" smtClean="0"/>
              <a:t> files are present In </a:t>
            </a:r>
            <a:r>
              <a:rPr lang="en-US" sz="1000" dirty="0" err="1" smtClean="0"/>
              <a:t>pdk</a:t>
            </a:r>
            <a:r>
              <a:rPr lang="en-US" sz="1000" dirty="0" smtClean="0"/>
              <a:t>/packages/ti/csl/</a:t>
            </a:r>
            <a:r>
              <a:rPr lang="en-US" sz="1000" dirty="0" err="1" smtClean="0"/>
              <a:t>soc</a:t>
            </a:r>
            <a:r>
              <a:rPr lang="en-US" sz="1000" dirty="0" smtClean="0"/>
              <a:t>/j721e/</a:t>
            </a:r>
            <a:r>
              <a:rPr lang="en-US" sz="1000" dirty="0" err="1" smtClean="0"/>
              <a:t>src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83648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J721E Interrupt Architecture – </a:t>
            </a:r>
            <a:r>
              <a:rPr lang="en-US" sz="2400" dirty="0"/>
              <a:t>Main Domain: </a:t>
            </a:r>
            <a:r>
              <a:rPr lang="en-US" sz="2400" dirty="0" smtClean="0"/>
              <a:t>ARMSS0</a:t>
            </a:r>
            <a:endParaRPr lang="en-US" sz="2400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642100" y="4558905"/>
            <a:ext cx="2133600" cy="154781"/>
          </a:xfrm>
        </p:spPr>
        <p:txBody>
          <a:bodyPr/>
          <a:lstStyle/>
          <a:p>
            <a:pPr>
              <a:defRPr/>
            </a:pPr>
            <a:fld id="{14DB9CD2-4426-4E25-B6C8-D66811C6EAD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8131" y="2006644"/>
            <a:ext cx="2379135" cy="88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Main NAVSS</a:t>
            </a:r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/>
          </a:p>
        </p:txBody>
      </p:sp>
      <p:sp>
        <p:nvSpPr>
          <p:cNvPr id="9" name="Rectangle 8"/>
          <p:cNvSpPr/>
          <p:nvPr/>
        </p:nvSpPr>
        <p:spPr>
          <a:xfrm>
            <a:off x="863590" y="2319872"/>
            <a:ext cx="406401" cy="45719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IA0</a:t>
            </a:r>
          </a:p>
        </p:txBody>
      </p:sp>
      <p:cxnSp>
        <p:nvCxnSpPr>
          <p:cNvPr id="11" name="Elbow Connector 10"/>
          <p:cNvCxnSpPr>
            <a:stCxn id="9" idx="3"/>
            <a:endCxn id="14" idx="1"/>
          </p:cNvCxnSpPr>
          <p:nvPr/>
        </p:nvCxnSpPr>
        <p:spPr>
          <a:xfrm flipV="1">
            <a:off x="1269991" y="2548470"/>
            <a:ext cx="279310" cy="1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549301" y="2319870"/>
            <a:ext cx="406401" cy="45719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IR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57712" y="3031107"/>
            <a:ext cx="1303867" cy="88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Main Domain Peripherals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032445" y="1286949"/>
            <a:ext cx="2010888" cy="20065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ARMSS0</a:t>
            </a:r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 smtClean="0"/>
          </a:p>
        </p:txBody>
      </p:sp>
      <p:sp>
        <p:nvSpPr>
          <p:cNvPr id="24" name="Rectangle 23"/>
          <p:cNvSpPr/>
          <p:nvPr/>
        </p:nvSpPr>
        <p:spPr>
          <a:xfrm>
            <a:off x="6032444" y="1507081"/>
            <a:ext cx="927155" cy="15663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VIM</a:t>
            </a:r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</p:txBody>
      </p:sp>
      <p:grpSp>
        <p:nvGrpSpPr>
          <p:cNvPr id="32" name="Group 31"/>
          <p:cNvGrpSpPr/>
          <p:nvPr/>
        </p:nvGrpSpPr>
        <p:grpSpPr>
          <a:xfrm>
            <a:off x="6203898" y="2531359"/>
            <a:ext cx="1653169" cy="457272"/>
            <a:chOff x="4087231" y="2362083"/>
            <a:chExt cx="1653169" cy="457272"/>
          </a:xfrm>
        </p:grpSpPr>
        <p:grpSp>
          <p:nvGrpSpPr>
            <p:cNvPr id="31" name="Group 30"/>
            <p:cNvGrpSpPr/>
            <p:nvPr/>
          </p:nvGrpSpPr>
          <p:grpSpPr>
            <a:xfrm>
              <a:off x="4087231" y="2362083"/>
              <a:ext cx="1653169" cy="457272"/>
              <a:chOff x="4087231" y="2362083"/>
              <a:chExt cx="1653169" cy="457272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5198435" y="2362083"/>
                <a:ext cx="541965" cy="45719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 smtClean="0"/>
                  <a:t>R5_1</a:t>
                </a: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4087231" y="2362156"/>
                <a:ext cx="628727" cy="45719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/>
                  <a:t>INT Core 1 </a:t>
                </a:r>
                <a:r>
                  <a:rPr lang="en-US" sz="800" dirty="0"/>
                  <a:t>(up to 512</a:t>
                </a:r>
                <a:r>
                  <a:rPr lang="en-US" sz="800" dirty="0" smtClean="0"/>
                  <a:t>)</a:t>
                </a:r>
                <a:endParaRPr lang="en-US" sz="800" dirty="0"/>
              </a:p>
            </p:txBody>
          </p:sp>
        </p:grpSp>
        <p:cxnSp>
          <p:nvCxnSpPr>
            <p:cNvPr id="28" name="Elbow Connector 27"/>
            <p:cNvCxnSpPr>
              <a:stCxn id="27" idx="3"/>
              <a:endCxn id="25" idx="1"/>
            </p:cNvCxnSpPr>
            <p:nvPr/>
          </p:nvCxnSpPr>
          <p:spPr>
            <a:xfrm flipV="1">
              <a:off x="4715958" y="2590683"/>
              <a:ext cx="482477" cy="73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6203898" y="1828738"/>
            <a:ext cx="1653169" cy="457272"/>
            <a:chOff x="4087231" y="2362083"/>
            <a:chExt cx="1653169" cy="457272"/>
          </a:xfrm>
        </p:grpSpPr>
        <p:grpSp>
          <p:nvGrpSpPr>
            <p:cNvPr id="38" name="Group 37"/>
            <p:cNvGrpSpPr/>
            <p:nvPr/>
          </p:nvGrpSpPr>
          <p:grpSpPr>
            <a:xfrm>
              <a:off x="4087231" y="2362083"/>
              <a:ext cx="1653169" cy="457272"/>
              <a:chOff x="4087231" y="2362083"/>
              <a:chExt cx="1653169" cy="457272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5198435" y="2362083"/>
                <a:ext cx="541965" cy="45719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 smtClean="0"/>
                  <a:t>R5_0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4087231" y="2362156"/>
                <a:ext cx="628727" cy="45719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/>
                  <a:t>INT Core 0 (up to 512)</a:t>
                </a:r>
              </a:p>
            </p:txBody>
          </p:sp>
        </p:grpSp>
        <p:cxnSp>
          <p:nvCxnSpPr>
            <p:cNvPr id="39" name="Elbow Connector 38"/>
            <p:cNvCxnSpPr>
              <a:stCxn id="41" idx="3"/>
              <a:endCxn id="40" idx="1"/>
            </p:cNvCxnSpPr>
            <p:nvPr/>
          </p:nvCxnSpPr>
          <p:spPr>
            <a:xfrm flipV="1">
              <a:off x="4715958" y="2590683"/>
              <a:ext cx="482477" cy="73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2154712" y="2319760"/>
            <a:ext cx="757919" cy="228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223:192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154706" y="2548363"/>
            <a:ext cx="757919" cy="228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255:224</a:t>
            </a:r>
          </a:p>
        </p:txBody>
      </p:sp>
      <p:cxnSp>
        <p:nvCxnSpPr>
          <p:cNvPr id="47" name="Elbow Connector 46"/>
          <p:cNvCxnSpPr>
            <a:stCxn id="44" idx="3"/>
          </p:cNvCxnSpPr>
          <p:nvPr/>
        </p:nvCxnSpPr>
        <p:spPr>
          <a:xfrm>
            <a:off x="2912625" y="2662700"/>
            <a:ext cx="3291273" cy="23294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42" idx="3"/>
          </p:cNvCxnSpPr>
          <p:nvPr/>
        </p:nvCxnSpPr>
        <p:spPr>
          <a:xfrm flipV="1">
            <a:off x="2912631" y="1938867"/>
            <a:ext cx="3291267" cy="49523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728131" y="863605"/>
            <a:ext cx="1151478" cy="457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GPIO (Main 0)</a:t>
            </a:r>
          </a:p>
        </p:txBody>
      </p:sp>
      <p:sp>
        <p:nvSpPr>
          <p:cNvPr id="58" name="Rectangle 57"/>
          <p:cNvSpPr/>
          <p:nvPr/>
        </p:nvSpPr>
        <p:spPr>
          <a:xfrm>
            <a:off x="2590779" y="863605"/>
            <a:ext cx="406401" cy="45719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IR</a:t>
            </a:r>
          </a:p>
        </p:txBody>
      </p:sp>
      <p:cxnSp>
        <p:nvCxnSpPr>
          <p:cNvPr id="59" name="Elbow Connector 58"/>
          <p:cNvCxnSpPr>
            <a:stCxn id="72" idx="0"/>
          </p:cNvCxnSpPr>
          <p:nvPr/>
        </p:nvCxnSpPr>
        <p:spPr>
          <a:xfrm rot="5400000" flipH="1" flipV="1">
            <a:off x="2872609" y="3908355"/>
            <a:ext cx="406606" cy="654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stCxn id="57" idx="3"/>
            <a:endCxn id="58" idx="1"/>
          </p:cNvCxnSpPr>
          <p:nvPr/>
        </p:nvCxnSpPr>
        <p:spPr>
          <a:xfrm>
            <a:off x="1879609" y="1092204"/>
            <a:ext cx="711170" cy="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lbow Connector 75"/>
          <p:cNvCxnSpPr>
            <a:endCxn id="42" idx="1"/>
          </p:cNvCxnSpPr>
          <p:nvPr/>
        </p:nvCxnSpPr>
        <p:spPr>
          <a:xfrm flipV="1">
            <a:off x="1955702" y="2434097"/>
            <a:ext cx="199010" cy="114372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lbow Connector 78"/>
          <p:cNvCxnSpPr>
            <a:stCxn id="14" idx="3"/>
            <a:endCxn id="44" idx="1"/>
          </p:cNvCxnSpPr>
          <p:nvPr/>
        </p:nvCxnSpPr>
        <p:spPr>
          <a:xfrm>
            <a:off x="1955702" y="2548470"/>
            <a:ext cx="199004" cy="114230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lbow Connector 93"/>
          <p:cNvCxnSpPr>
            <a:stCxn id="58" idx="3"/>
            <a:endCxn id="109" idx="0"/>
          </p:cNvCxnSpPr>
          <p:nvPr/>
        </p:nvCxnSpPr>
        <p:spPr>
          <a:xfrm>
            <a:off x="2997180" y="1092205"/>
            <a:ext cx="352939" cy="2158923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2793979" y="3251128"/>
            <a:ext cx="1112280" cy="457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All Peripheral Interrupts</a:t>
            </a:r>
          </a:p>
        </p:txBody>
      </p:sp>
      <p:cxnSp>
        <p:nvCxnSpPr>
          <p:cNvPr id="122" name="Elbow Connector 121"/>
          <p:cNvCxnSpPr>
            <a:endCxn id="41" idx="1"/>
          </p:cNvCxnSpPr>
          <p:nvPr/>
        </p:nvCxnSpPr>
        <p:spPr>
          <a:xfrm rot="5400000" flipH="1" flipV="1">
            <a:off x="5032630" y="2079860"/>
            <a:ext cx="1193717" cy="1148820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Elbow Connector 124"/>
          <p:cNvCxnSpPr>
            <a:endCxn id="27" idx="1"/>
          </p:cNvCxnSpPr>
          <p:nvPr/>
        </p:nvCxnSpPr>
        <p:spPr>
          <a:xfrm>
            <a:off x="5055078" y="2759958"/>
            <a:ext cx="1148820" cy="7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2171277" y="863605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136</a:t>
            </a:r>
            <a:endParaRPr lang="en-US" sz="1000" dirty="0"/>
          </a:p>
        </p:txBody>
      </p:sp>
      <p:sp>
        <p:nvSpPr>
          <p:cNvPr id="129" name="TextBox 128"/>
          <p:cNvSpPr txBox="1"/>
          <p:nvPr/>
        </p:nvSpPr>
        <p:spPr>
          <a:xfrm>
            <a:off x="2956998" y="86749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64</a:t>
            </a:r>
            <a:endParaRPr lang="en-US" sz="1000" dirty="0"/>
          </a:p>
        </p:txBody>
      </p:sp>
      <p:sp>
        <p:nvSpPr>
          <p:cNvPr id="130" name="TextBox 129"/>
          <p:cNvSpPr txBox="1"/>
          <p:nvPr/>
        </p:nvSpPr>
        <p:spPr>
          <a:xfrm>
            <a:off x="1211514" y="2243363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256</a:t>
            </a:r>
            <a:endParaRPr lang="en-US" sz="1000" dirty="0"/>
          </a:p>
        </p:txBody>
      </p:sp>
      <p:sp>
        <p:nvSpPr>
          <p:cNvPr id="131" name="TextBox 130"/>
          <p:cNvSpPr txBox="1"/>
          <p:nvPr/>
        </p:nvSpPr>
        <p:spPr>
          <a:xfrm>
            <a:off x="3070718" y="2222202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32</a:t>
            </a:r>
            <a:endParaRPr lang="en-US" sz="1000" dirty="0"/>
          </a:p>
        </p:txBody>
      </p:sp>
      <p:sp>
        <p:nvSpPr>
          <p:cNvPr id="132" name="TextBox 131"/>
          <p:cNvSpPr txBox="1"/>
          <p:nvPr/>
        </p:nvSpPr>
        <p:spPr>
          <a:xfrm>
            <a:off x="3070718" y="245707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32</a:t>
            </a:r>
            <a:endParaRPr lang="en-US" sz="1000" dirty="0"/>
          </a:p>
        </p:txBody>
      </p:sp>
      <p:sp>
        <p:nvSpPr>
          <p:cNvPr id="69" name="TextBox 68"/>
          <p:cNvSpPr txBox="1"/>
          <p:nvPr/>
        </p:nvSpPr>
        <p:spPr>
          <a:xfrm>
            <a:off x="1949036" y="639369"/>
            <a:ext cx="16898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cslr_intr_gpiomux_intrtr0.h</a:t>
            </a:r>
          </a:p>
        </p:txBody>
      </p:sp>
      <p:sp>
        <p:nvSpPr>
          <p:cNvPr id="71" name="TextBox 70"/>
          <p:cNvSpPr txBox="1"/>
          <p:nvPr/>
        </p:nvSpPr>
        <p:spPr>
          <a:xfrm rot="16200000">
            <a:off x="5240350" y="2263801"/>
            <a:ext cx="12298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cslr_intr_armss0.h</a:t>
            </a:r>
          </a:p>
        </p:txBody>
      </p:sp>
      <p:cxnSp>
        <p:nvCxnSpPr>
          <p:cNvPr id="74" name="Straight Connector 73"/>
          <p:cNvCxnSpPr/>
          <p:nvPr/>
        </p:nvCxnSpPr>
        <p:spPr>
          <a:xfrm flipH="1">
            <a:off x="2956330" y="2345313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>
            <a:off x="2956330" y="2574254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1348218" y="2437207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>
            <a:off x="3105773" y="998500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>
            <a:off x="2369408" y="998500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22" idx="3"/>
            <a:endCxn id="109" idx="1"/>
          </p:cNvCxnSpPr>
          <p:nvPr/>
        </p:nvCxnSpPr>
        <p:spPr>
          <a:xfrm>
            <a:off x="2061579" y="3475607"/>
            <a:ext cx="732400" cy="412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732311" y="1371540"/>
            <a:ext cx="1151478" cy="457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GPIO (Main 1)</a:t>
            </a:r>
          </a:p>
        </p:txBody>
      </p:sp>
      <p:cxnSp>
        <p:nvCxnSpPr>
          <p:cNvPr id="86" name="Elbow Connector 85"/>
          <p:cNvCxnSpPr>
            <a:stCxn id="85" idx="3"/>
            <a:endCxn id="58" idx="2"/>
          </p:cNvCxnSpPr>
          <p:nvPr/>
        </p:nvCxnSpPr>
        <p:spPr>
          <a:xfrm flipV="1">
            <a:off x="1883789" y="1320804"/>
            <a:ext cx="910191" cy="279335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>
            <a:off x="2733888" y="1371540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2486200" y="1383970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66</a:t>
            </a:r>
            <a:endParaRPr lang="en-US" sz="1000" dirty="0"/>
          </a:p>
        </p:txBody>
      </p:sp>
      <p:sp>
        <p:nvSpPr>
          <p:cNvPr id="89" name="Rectangle 88"/>
          <p:cNvSpPr/>
          <p:nvPr/>
        </p:nvSpPr>
        <p:spPr>
          <a:xfrm>
            <a:off x="4470379" y="3228274"/>
            <a:ext cx="1159109" cy="50291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IR</a:t>
            </a:r>
          </a:p>
          <a:p>
            <a:pPr algn="ctr"/>
            <a:r>
              <a:rPr lang="en-US" sz="1050" dirty="0" smtClean="0"/>
              <a:t>Main 0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3962471" y="3731193"/>
            <a:ext cx="21852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cslr_intr_main_pulsar0_introuter0.h</a:t>
            </a:r>
          </a:p>
        </p:txBody>
      </p:sp>
      <p:cxnSp>
        <p:nvCxnSpPr>
          <p:cNvPr id="92" name="Elbow Connector 91"/>
          <p:cNvCxnSpPr>
            <a:stCxn id="109" idx="3"/>
            <a:endCxn id="89" idx="1"/>
          </p:cNvCxnSpPr>
          <p:nvPr/>
        </p:nvCxnSpPr>
        <p:spPr>
          <a:xfrm>
            <a:off x="3906259" y="3479727"/>
            <a:ext cx="564120" cy="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5629488" y="3356623"/>
            <a:ext cx="15504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*shared between R5 0/1</a:t>
            </a:r>
            <a:endParaRPr lang="en-US" sz="1000" dirty="0"/>
          </a:p>
        </p:txBody>
      </p:sp>
      <p:sp>
        <p:nvSpPr>
          <p:cNvPr id="96" name="TextBox 95"/>
          <p:cNvSpPr txBox="1"/>
          <p:nvPr/>
        </p:nvSpPr>
        <p:spPr>
          <a:xfrm>
            <a:off x="4700620" y="2985840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256</a:t>
            </a:r>
            <a:endParaRPr lang="en-US" sz="1000" dirty="0"/>
          </a:p>
        </p:txBody>
      </p:sp>
      <p:cxnSp>
        <p:nvCxnSpPr>
          <p:cNvPr id="97" name="Straight Connector 96"/>
          <p:cNvCxnSpPr/>
          <p:nvPr/>
        </p:nvCxnSpPr>
        <p:spPr>
          <a:xfrm flipH="1">
            <a:off x="4987686" y="2996527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4257239" y="3381454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4006357" y="3273721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432</a:t>
            </a:r>
            <a:endParaRPr lang="en-US" sz="1000" dirty="0"/>
          </a:p>
        </p:txBody>
      </p:sp>
      <p:cxnSp>
        <p:nvCxnSpPr>
          <p:cNvPr id="100" name="Elbow Connector 99"/>
          <p:cNvCxnSpPr/>
          <p:nvPr/>
        </p:nvCxnSpPr>
        <p:spPr>
          <a:xfrm rot="16200000" flipV="1">
            <a:off x="3247458" y="2951054"/>
            <a:ext cx="598815" cy="133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Elbow Connector 102"/>
          <p:cNvCxnSpPr/>
          <p:nvPr/>
        </p:nvCxnSpPr>
        <p:spPr>
          <a:xfrm rot="5400000" flipH="1" flipV="1">
            <a:off x="3338485" y="2853007"/>
            <a:ext cx="841428" cy="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3700998" y="2992668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224</a:t>
            </a:r>
            <a:endParaRPr lang="en-US" sz="1000" dirty="0"/>
          </a:p>
        </p:txBody>
      </p:sp>
      <p:sp>
        <p:nvSpPr>
          <p:cNvPr id="107" name="TextBox 106"/>
          <p:cNvSpPr txBox="1"/>
          <p:nvPr/>
        </p:nvSpPr>
        <p:spPr>
          <a:xfrm>
            <a:off x="3466317" y="2996604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224</a:t>
            </a:r>
            <a:endParaRPr lang="en-US" sz="1000" dirty="0"/>
          </a:p>
        </p:txBody>
      </p:sp>
      <p:sp>
        <p:nvSpPr>
          <p:cNvPr id="108" name="TextBox 107"/>
          <p:cNvSpPr txBox="1"/>
          <p:nvPr/>
        </p:nvSpPr>
        <p:spPr>
          <a:xfrm>
            <a:off x="5135942" y="1721873"/>
            <a:ext cx="7665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256 Direct</a:t>
            </a:r>
            <a:endParaRPr lang="en-US" sz="1000" dirty="0"/>
          </a:p>
        </p:txBody>
      </p:sp>
      <p:sp>
        <p:nvSpPr>
          <p:cNvPr id="110" name="TextBox 109"/>
          <p:cNvSpPr txBox="1"/>
          <p:nvPr/>
        </p:nvSpPr>
        <p:spPr>
          <a:xfrm>
            <a:off x="5135942" y="2856450"/>
            <a:ext cx="7665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256 Direct</a:t>
            </a:r>
            <a:endParaRPr lang="en-US" sz="1000" dirty="0"/>
          </a:p>
        </p:txBody>
      </p:sp>
      <p:cxnSp>
        <p:nvCxnSpPr>
          <p:cNvPr id="111" name="Straight Connector 110"/>
          <p:cNvCxnSpPr/>
          <p:nvPr/>
        </p:nvCxnSpPr>
        <p:spPr>
          <a:xfrm flipH="1">
            <a:off x="3484769" y="2821441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H="1">
            <a:off x="3685129" y="2830511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lowchart: Connector 71"/>
          <p:cNvSpPr/>
          <p:nvPr/>
        </p:nvSpPr>
        <p:spPr>
          <a:xfrm>
            <a:off x="2844038" y="4114932"/>
            <a:ext cx="457200" cy="457200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1621181" y="4223079"/>
            <a:ext cx="12891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From MCU Domain</a:t>
            </a:r>
            <a:endParaRPr lang="en-US" sz="1000" dirty="0"/>
          </a:p>
        </p:txBody>
      </p:sp>
      <p:sp>
        <p:nvSpPr>
          <p:cNvPr id="80" name="TextBox 79"/>
          <p:cNvSpPr txBox="1"/>
          <p:nvPr/>
        </p:nvSpPr>
        <p:spPr>
          <a:xfrm>
            <a:off x="153670" y="4533817"/>
            <a:ext cx="34034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c</a:t>
            </a:r>
            <a:r>
              <a:rPr lang="en-US" sz="1000" dirty="0" err="1" smtClean="0"/>
              <a:t>slr</a:t>
            </a:r>
            <a:r>
              <a:rPr lang="en-US" sz="1000" dirty="0" smtClean="0"/>
              <a:t> files are present In </a:t>
            </a:r>
            <a:r>
              <a:rPr lang="en-US" sz="1000" dirty="0" err="1" smtClean="0"/>
              <a:t>pdk</a:t>
            </a:r>
            <a:r>
              <a:rPr lang="en-US" sz="1000" dirty="0" smtClean="0"/>
              <a:t>/packages/ti/csl/</a:t>
            </a:r>
            <a:r>
              <a:rPr lang="en-US" sz="1000" dirty="0" err="1" smtClean="0"/>
              <a:t>soc</a:t>
            </a:r>
            <a:r>
              <a:rPr lang="en-US" sz="1000" dirty="0" smtClean="0"/>
              <a:t>/j721e/</a:t>
            </a:r>
            <a:r>
              <a:rPr lang="en-US" sz="1000" dirty="0" err="1" smtClean="0"/>
              <a:t>src</a:t>
            </a:r>
            <a:endParaRPr lang="en-US" sz="1000" dirty="0"/>
          </a:p>
        </p:txBody>
      </p:sp>
      <p:sp>
        <p:nvSpPr>
          <p:cNvPr id="81" name="Flowchart: Connector 80"/>
          <p:cNvSpPr/>
          <p:nvPr/>
        </p:nvSpPr>
        <p:spPr>
          <a:xfrm>
            <a:off x="3505271" y="4108064"/>
            <a:ext cx="457200" cy="4572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Elbow Connector 81"/>
          <p:cNvCxnSpPr>
            <a:endCxn id="81" idx="0"/>
          </p:cNvCxnSpPr>
          <p:nvPr/>
        </p:nvCxnSpPr>
        <p:spPr>
          <a:xfrm rot="16200000" flipH="1">
            <a:off x="3537498" y="3911691"/>
            <a:ext cx="386396" cy="63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3958429" y="4223079"/>
            <a:ext cx="11384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To MCU </a:t>
            </a:r>
            <a:r>
              <a:rPr lang="en-US" sz="1000" dirty="0" smtClean="0"/>
              <a:t>Domain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98701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J721E Interrupt Architecture – </a:t>
            </a:r>
            <a:r>
              <a:rPr lang="en-US" sz="2400" dirty="0"/>
              <a:t>Main Domain: </a:t>
            </a:r>
            <a:r>
              <a:rPr lang="en-US" sz="2400" dirty="0" smtClean="0"/>
              <a:t>ARMSS1</a:t>
            </a:r>
            <a:endParaRPr lang="en-US" sz="2400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642100" y="4558905"/>
            <a:ext cx="2133600" cy="154781"/>
          </a:xfrm>
        </p:spPr>
        <p:txBody>
          <a:bodyPr/>
          <a:lstStyle/>
          <a:p>
            <a:pPr>
              <a:defRPr/>
            </a:pPr>
            <a:fld id="{14DB9CD2-4426-4E25-B6C8-D66811C6EAD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8131" y="2006644"/>
            <a:ext cx="2379135" cy="88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Main NAVSS</a:t>
            </a:r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/>
          </a:p>
        </p:txBody>
      </p:sp>
      <p:sp>
        <p:nvSpPr>
          <p:cNvPr id="9" name="Rectangle 8"/>
          <p:cNvSpPr/>
          <p:nvPr/>
        </p:nvSpPr>
        <p:spPr>
          <a:xfrm>
            <a:off x="863590" y="2319872"/>
            <a:ext cx="406401" cy="45719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IA0</a:t>
            </a:r>
          </a:p>
        </p:txBody>
      </p:sp>
      <p:cxnSp>
        <p:nvCxnSpPr>
          <p:cNvPr id="11" name="Elbow Connector 10"/>
          <p:cNvCxnSpPr>
            <a:stCxn id="9" idx="3"/>
            <a:endCxn id="14" idx="1"/>
          </p:cNvCxnSpPr>
          <p:nvPr/>
        </p:nvCxnSpPr>
        <p:spPr>
          <a:xfrm flipV="1">
            <a:off x="1269991" y="2548470"/>
            <a:ext cx="279310" cy="1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549301" y="2319870"/>
            <a:ext cx="406401" cy="45719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IR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57712" y="3031107"/>
            <a:ext cx="1303867" cy="88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Main Domain Peripherals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032445" y="1286949"/>
            <a:ext cx="2010888" cy="20065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ARMSS1</a:t>
            </a:r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 smtClean="0"/>
          </a:p>
        </p:txBody>
      </p:sp>
      <p:sp>
        <p:nvSpPr>
          <p:cNvPr id="24" name="Rectangle 23"/>
          <p:cNvSpPr/>
          <p:nvPr/>
        </p:nvSpPr>
        <p:spPr>
          <a:xfrm>
            <a:off x="6032444" y="1507081"/>
            <a:ext cx="927155" cy="15663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VIM</a:t>
            </a:r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</p:txBody>
      </p:sp>
      <p:grpSp>
        <p:nvGrpSpPr>
          <p:cNvPr id="32" name="Group 31"/>
          <p:cNvGrpSpPr/>
          <p:nvPr/>
        </p:nvGrpSpPr>
        <p:grpSpPr>
          <a:xfrm>
            <a:off x="6203898" y="2531359"/>
            <a:ext cx="1653169" cy="457272"/>
            <a:chOff x="4087231" y="2362083"/>
            <a:chExt cx="1653169" cy="457272"/>
          </a:xfrm>
        </p:grpSpPr>
        <p:grpSp>
          <p:nvGrpSpPr>
            <p:cNvPr id="31" name="Group 30"/>
            <p:cNvGrpSpPr/>
            <p:nvPr/>
          </p:nvGrpSpPr>
          <p:grpSpPr>
            <a:xfrm>
              <a:off x="4087231" y="2362083"/>
              <a:ext cx="1653169" cy="457272"/>
              <a:chOff x="4087231" y="2362083"/>
              <a:chExt cx="1653169" cy="457272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5198435" y="2362083"/>
                <a:ext cx="541965" cy="45719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 smtClean="0"/>
                  <a:t>R5_1</a:t>
                </a: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4087231" y="2362156"/>
                <a:ext cx="628727" cy="45719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/>
                  <a:t>INT Core 1 </a:t>
                </a:r>
                <a:r>
                  <a:rPr lang="en-US" sz="800" dirty="0"/>
                  <a:t>(up to 512</a:t>
                </a:r>
                <a:r>
                  <a:rPr lang="en-US" sz="800" dirty="0" smtClean="0"/>
                  <a:t>)</a:t>
                </a:r>
                <a:endParaRPr lang="en-US" sz="800" dirty="0"/>
              </a:p>
            </p:txBody>
          </p:sp>
        </p:grpSp>
        <p:cxnSp>
          <p:nvCxnSpPr>
            <p:cNvPr id="28" name="Elbow Connector 27"/>
            <p:cNvCxnSpPr>
              <a:stCxn id="27" idx="3"/>
              <a:endCxn id="25" idx="1"/>
            </p:cNvCxnSpPr>
            <p:nvPr/>
          </p:nvCxnSpPr>
          <p:spPr>
            <a:xfrm flipV="1">
              <a:off x="4715958" y="2590683"/>
              <a:ext cx="482477" cy="73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6203898" y="1828738"/>
            <a:ext cx="1653169" cy="457272"/>
            <a:chOff x="4087231" y="2362083"/>
            <a:chExt cx="1653169" cy="457272"/>
          </a:xfrm>
        </p:grpSpPr>
        <p:grpSp>
          <p:nvGrpSpPr>
            <p:cNvPr id="38" name="Group 37"/>
            <p:cNvGrpSpPr/>
            <p:nvPr/>
          </p:nvGrpSpPr>
          <p:grpSpPr>
            <a:xfrm>
              <a:off x="4087231" y="2362083"/>
              <a:ext cx="1653169" cy="457272"/>
              <a:chOff x="4087231" y="2362083"/>
              <a:chExt cx="1653169" cy="457272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5198435" y="2362083"/>
                <a:ext cx="541965" cy="45719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 smtClean="0"/>
                  <a:t>R5_0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4087231" y="2362156"/>
                <a:ext cx="628727" cy="45719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/>
                  <a:t>INT Core 0 (up to 512)</a:t>
                </a:r>
              </a:p>
            </p:txBody>
          </p:sp>
        </p:grpSp>
        <p:cxnSp>
          <p:nvCxnSpPr>
            <p:cNvPr id="39" name="Elbow Connector 38"/>
            <p:cNvCxnSpPr>
              <a:stCxn id="41" idx="3"/>
              <a:endCxn id="40" idx="1"/>
            </p:cNvCxnSpPr>
            <p:nvPr/>
          </p:nvCxnSpPr>
          <p:spPr>
            <a:xfrm flipV="1">
              <a:off x="4715958" y="2590683"/>
              <a:ext cx="482477" cy="73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2154712" y="2319760"/>
            <a:ext cx="757919" cy="228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287:256</a:t>
            </a:r>
            <a:endParaRPr lang="en-US" sz="1050" dirty="0"/>
          </a:p>
        </p:txBody>
      </p:sp>
      <p:sp>
        <p:nvSpPr>
          <p:cNvPr id="44" name="Rectangle 43"/>
          <p:cNvSpPr/>
          <p:nvPr/>
        </p:nvSpPr>
        <p:spPr>
          <a:xfrm>
            <a:off x="2154706" y="2548363"/>
            <a:ext cx="757919" cy="228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319:288</a:t>
            </a:r>
            <a:endParaRPr lang="en-US" sz="1050" dirty="0"/>
          </a:p>
        </p:txBody>
      </p:sp>
      <p:cxnSp>
        <p:nvCxnSpPr>
          <p:cNvPr id="47" name="Elbow Connector 46"/>
          <p:cNvCxnSpPr>
            <a:stCxn id="44" idx="3"/>
          </p:cNvCxnSpPr>
          <p:nvPr/>
        </p:nvCxnSpPr>
        <p:spPr>
          <a:xfrm>
            <a:off x="2912625" y="2662700"/>
            <a:ext cx="3291273" cy="23294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42" idx="3"/>
          </p:cNvCxnSpPr>
          <p:nvPr/>
        </p:nvCxnSpPr>
        <p:spPr>
          <a:xfrm flipV="1">
            <a:off x="2912631" y="1938867"/>
            <a:ext cx="3291267" cy="49523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728131" y="863605"/>
            <a:ext cx="1151478" cy="457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GPIO (Main 0)</a:t>
            </a:r>
          </a:p>
        </p:txBody>
      </p:sp>
      <p:sp>
        <p:nvSpPr>
          <p:cNvPr id="58" name="Rectangle 57"/>
          <p:cNvSpPr/>
          <p:nvPr/>
        </p:nvSpPr>
        <p:spPr>
          <a:xfrm>
            <a:off x="2590779" y="863605"/>
            <a:ext cx="406401" cy="45719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IR</a:t>
            </a:r>
          </a:p>
        </p:txBody>
      </p:sp>
      <p:cxnSp>
        <p:nvCxnSpPr>
          <p:cNvPr id="70" name="Elbow Connector 69"/>
          <p:cNvCxnSpPr>
            <a:stCxn id="57" idx="3"/>
            <a:endCxn id="58" idx="1"/>
          </p:cNvCxnSpPr>
          <p:nvPr/>
        </p:nvCxnSpPr>
        <p:spPr>
          <a:xfrm>
            <a:off x="1879609" y="1092204"/>
            <a:ext cx="711170" cy="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lbow Connector 75"/>
          <p:cNvCxnSpPr>
            <a:endCxn id="42" idx="1"/>
          </p:cNvCxnSpPr>
          <p:nvPr/>
        </p:nvCxnSpPr>
        <p:spPr>
          <a:xfrm flipV="1">
            <a:off x="1955702" y="2434097"/>
            <a:ext cx="199010" cy="114372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lbow Connector 78"/>
          <p:cNvCxnSpPr>
            <a:stCxn id="14" idx="3"/>
            <a:endCxn id="44" idx="1"/>
          </p:cNvCxnSpPr>
          <p:nvPr/>
        </p:nvCxnSpPr>
        <p:spPr>
          <a:xfrm>
            <a:off x="1955702" y="2548470"/>
            <a:ext cx="199004" cy="114230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lbow Connector 93"/>
          <p:cNvCxnSpPr>
            <a:stCxn id="58" idx="3"/>
            <a:endCxn id="109" idx="0"/>
          </p:cNvCxnSpPr>
          <p:nvPr/>
        </p:nvCxnSpPr>
        <p:spPr>
          <a:xfrm>
            <a:off x="2997180" y="1092205"/>
            <a:ext cx="352939" cy="2158923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2793979" y="3251128"/>
            <a:ext cx="1112280" cy="457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All Peripheral Interrupts</a:t>
            </a:r>
          </a:p>
        </p:txBody>
      </p:sp>
      <p:cxnSp>
        <p:nvCxnSpPr>
          <p:cNvPr id="122" name="Elbow Connector 121"/>
          <p:cNvCxnSpPr>
            <a:endCxn id="41" idx="1"/>
          </p:cNvCxnSpPr>
          <p:nvPr/>
        </p:nvCxnSpPr>
        <p:spPr>
          <a:xfrm rot="5400000" flipH="1" flipV="1">
            <a:off x="5032630" y="2079860"/>
            <a:ext cx="1193717" cy="1148820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Elbow Connector 124"/>
          <p:cNvCxnSpPr>
            <a:endCxn id="27" idx="1"/>
          </p:cNvCxnSpPr>
          <p:nvPr/>
        </p:nvCxnSpPr>
        <p:spPr>
          <a:xfrm>
            <a:off x="5055078" y="2759958"/>
            <a:ext cx="1148820" cy="7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2171277" y="863605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136</a:t>
            </a:r>
            <a:endParaRPr lang="en-US" sz="1000" dirty="0"/>
          </a:p>
        </p:txBody>
      </p:sp>
      <p:sp>
        <p:nvSpPr>
          <p:cNvPr id="129" name="TextBox 128"/>
          <p:cNvSpPr txBox="1"/>
          <p:nvPr/>
        </p:nvSpPr>
        <p:spPr>
          <a:xfrm>
            <a:off x="2956998" y="86749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64</a:t>
            </a:r>
            <a:endParaRPr lang="en-US" sz="1000" dirty="0"/>
          </a:p>
        </p:txBody>
      </p:sp>
      <p:sp>
        <p:nvSpPr>
          <p:cNvPr id="130" name="TextBox 129"/>
          <p:cNvSpPr txBox="1"/>
          <p:nvPr/>
        </p:nvSpPr>
        <p:spPr>
          <a:xfrm>
            <a:off x="1211514" y="2243363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256</a:t>
            </a:r>
            <a:endParaRPr lang="en-US" sz="1000" dirty="0"/>
          </a:p>
        </p:txBody>
      </p:sp>
      <p:sp>
        <p:nvSpPr>
          <p:cNvPr id="131" name="TextBox 130"/>
          <p:cNvSpPr txBox="1"/>
          <p:nvPr/>
        </p:nvSpPr>
        <p:spPr>
          <a:xfrm>
            <a:off x="3070718" y="2222202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32</a:t>
            </a:r>
            <a:endParaRPr lang="en-US" sz="1000" dirty="0"/>
          </a:p>
        </p:txBody>
      </p:sp>
      <p:sp>
        <p:nvSpPr>
          <p:cNvPr id="132" name="TextBox 131"/>
          <p:cNvSpPr txBox="1"/>
          <p:nvPr/>
        </p:nvSpPr>
        <p:spPr>
          <a:xfrm>
            <a:off x="3070718" y="245707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32</a:t>
            </a:r>
            <a:endParaRPr lang="en-US" sz="1000" dirty="0"/>
          </a:p>
        </p:txBody>
      </p:sp>
      <p:sp>
        <p:nvSpPr>
          <p:cNvPr id="69" name="TextBox 68"/>
          <p:cNvSpPr txBox="1"/>
          <p:nvPr/>
        </p:nvSpPr>
        <p:spPr>
          <a:xfrm>
            <a:off x="1949036" y="639369"/>
            <a:ext cx="16898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cslr_intr_gpiomux_intrtr0.h</a:t>
            </a:r>
          </a:p>
        </p:txBody>
      </p:sp>
      <p:sp>
        <p:nvSpPr>
          <p:cNvPr id="71" name="TextBox 70"/>
          <p:cNvSpPr txBox="1"/>
          <p:nvPr/>
        </p:nvSpPr>
        <p:spPr>
          <a:xfrm rot="16200000">
            <a:off x="5240350" y="2263801"/>
            <a:ext cx="12298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cslr_intr_armss1.h</a:t>
            </a:r>
            <a:endParaRPr lang="en-US" sz="1000" dirty="0"/>
          </a:p>
        </p:txBody>
      </p:sp>
      <p:cxnSp>
        <p:nvCxnSpPr>
          <p:cNvPr id="74" name="Straight Connector 73"/>
          <p:cNvCxnSpPr/>
          <p:nvPr/>
        </p:nvCxnSpPr>
        <p:spPr>
          <a:xfrm flipH="1">
            <a:off x="2956330" y="2345313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>
            <a:off x="2956330" y="2574254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1348218" y="2437207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>
            <a:off x="3105773" y="998500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>
            <a:off x="2369408" y="998500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22" idx="3"/>
            <a:endCxn id="109" idx="1"/>
          </p:cNvCxnSpPr>
          <p:nvPr/>
        </p:nvCxnSpPr>
        <p:spPr>
          <a:xfrm>
            <a:off x="2061579" y="3475607"/>
            <a:ext cx="732400" cy="412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732311" y="1371540"/>
            <a:ext cx="1151478" cy="457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GPIO (Main 1)</a:t>
            </a:r>
          </a:p>
        </p:txBody>
      </p:sp>
      <p:cxnSp>
        <p:nvCxnSpPr>
          <p:cNvPr id="86" name="Elbow Connector 85"/>
          <p:cNvCxnSpPr>
            <a:stCxn id="85" idx="3"/>
            <a:endCxn id="58" idx="2"/>
          </p:cNvCxnSpPr>
          <p:nvPr/>
        </p:nvCxnSpPr>
        <p:spPr>
          <a:xfrm flipV="1">
            <a:off x="1883789" y="1320804"/>
            <a:ext cx="910191" cy="279335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>
            <a:off x="2733888" y="1371540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2486200" y="1383970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66</a:t>
            </a:r>
            <a:endParaRPr lang="en-US" sz="1000" dirty="0"/>
          </a:p>
        </p:txBody>
      </p:sp>
      <p:sp>
        <p:nvSpPr>
          <p:cNvPr id="89" name="Rectangle 88"/>
          <p:cNvSpPr/>
          <p:nvPr/>
        </p:nvSpPr>
        <p:spPr>
          <a:xfrm>
            <a:off x="4470379" y="3228274"/>
            <a:ext cx="1159109" cy="50291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IR</a:t>
            </a:r>
          </a:p>
          <a:p>
            <a:pPr algn="ctr"/>
            <a:r>
              <a:rPr lang="en-US" sz="1050" dirty="0" smtClean="0"/>
              <a:t>Main 1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3962471" y="3731193"/>
            <a:ext cx="218521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cslr_intr_main_pulsar1_introuter0.h</a:t>
            </a:r>
          </a:p>
        </p:txBody>
      </p:sp>
      <p:cxnSp>
        <p:nvCxnSpPr>
          <p:cNvPr id="92" name="Elbow Connector 91"/>
          <p:cNvCxnSpPr>
            <a:stCxn id="109" idx="3"/>
            <a:endCxn id="89" idx="1"/>
          </p:cNvCxnSpPr>
          <p:nvPr/>
        </p:nvCxnSpPr>
        <p:spPr>
          <a:xfrm>
            <a:off x="3906259" y="3479727"/>
            <a:ext cx="564120" cy="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5629488" y="3356623"/>
            <a:ext cx="15504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*shared between R5 0/1</a:t>
            </a:r>
            <a:endParaRPr lang="en-US" sz="1000" dirty="0"/>
          </a:p>
        </p:txBody>
      </p:sp>
      <p:sp>
        <p:nvSpPr>
          <p:cNvPr id="96" name="TextBox 95"/>
          <p:cNvSpPr txBox="1"/>
          <p:nvPr/>
        </p:nvSpPr>
        <p:spPr>
          <a:xfrm>
            <a:off x="4700620" y="2985840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256</a:t>
            </a:r>
            <a:endParaRPr lang="en-US" sz="1000" dirty="0"/>
          </a:p>
        </p:txBody>
      </p:sp>
      <p:cxnSp>
        <p:nvCxnSpPr>
          <p:cNvPr id="97" name="Straight Connector 96"/>
          <p:cNvCxnSpPr/>
          <p:nvPr/>
        </p:nvCxnSpPr>
        <p:spPr>
          <a:xfrm flipH="1">
            <a:off x="4987686" y="2996527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4257239" y="3381454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4006357" y="3273721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432</a:t>
            </a:r>
            <a:endParaRPr lang="en-US" sz="1000" dirty="0"/>
          </a:p>
        </p:txBody>
      </p:sp>
      <p:cxnSp>
        <p:nvCxnSpPr>
          <p:cNvPr id="100" name="Elbow Connector 99"/>
          <p:cNvCxnSpPr/>
          <p:nvPr/>
        </p:nvCxnSpPr>
        <p:spPr>
          <a:xfrm rot="16200000" flipV="1">
            <a:off x="3247458" y="2951054"/>
            <a:ext cx="598815" cy="133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Elbow Connector 102"/>
          <p:cNvCxnSpPr/>
          <p:nvPr/>
        </p:nvCxnSpPr>
        <p:spPr>
          <a:xfrm rot="5400000" flipH="1" flipV="1">
            <a:off x="3338485" y="2853007"/>
            <a:ext cx="841428" cy="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/>
          <p:nvPr/>
        </p:nvSpPr>
        <p:spPr>
          <a:xfrm>
            <a:off x="3700998" y="2992668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224</a:t>
            </a:r>
            <a:endParaRPr lang="en-US" sz="1000" dirty="0"/>
          </a:p>
        </p:txBody>
      </p:sp>
      <p:sp>
        <p:nvSpPr>
          <p:cNvPr id="107" name="TextBox 106"/>
          <p:cNvSpPr txBox="1"/>
          <p:nvPr/>
        </p:nvSpPr>
        <p:spPr>
          <a:xfrm>
            <a:off x="3466317" y="2996604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224</a:t>
            </a:r>
            <a:endParaRPr lang="en-US" sz="1000" dirty="0"/>
          </a:p>
        </p:txBody>
      </p:sp>
      <p:sp>
        <p:nvSpPr>
          <p:cNvPr id="108" name="TextBox 107"/>
          <p:cNvSpPr txBox="1"/>
          <p:nvPr/>
        </p:nvSpPr>
        <p:spPr>
          <a:xfrm>
            <a:off x="5135942" y="1721873"/>
            <a:ext cx="7665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256 Direct</a:t>
            </a:r>
            <a:endParaRPr lang="en-US" sz="1000" dirty="0"/>
          </a:p>
        </p:txBody>
      </p:sp>
      <p:sp>
        <p:nvSpPr>
          <p:cNvPr id="110" name="TextBox 109"/>
          <p:cNvSpPr txBox="1"/>
          <p:nvPr/>
        </p:nvSpPr>
        <p:spPr>
          <a:xfrm>
            <a:off x="5135942" y="2856450"/>
            <a:ext cx="7665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256 Direct</a:t>
            </a:r>
            <a:endParaRPr lang="en-US" sz="1000" dirty="0"/>
          </a:p>
        </p:txBody>
      </p:sp>
      <p:cxnSp>
        <p:nvCxnSpPr>
          <p:cNvPr id="111" name="Straight Connector 110"/>
          <p:cNvCxnSpPr/>
          <p:nvPr/>
        </p:nvCxnSpPr>
        <p:spPr>
          <a:xfrm flipH="1">
            <a:off x="3484769" y="2821441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H="1">
            <a:off x="3685129" y="2830511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153670" y="4533817"/>
            <a:ext cx="34034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c</a:t>
            </a:r>
            <a:r>
              <a:rPr lang="en-US" sz="1000" dirty="0" err="1" smtClean="0"/>
              <a:t>slr</a:t>
            </a:r>
            <a:r>
              <a:rPr lang="en-US" sz="1000" dirty="0" smtClean="0"/>
              <a:t> files are present In </a:t>
            </a:r>
            <a:r>
              <a:rPr lang="en-US" sz="1000" dirty="0" err="1" smtClean="0"/>
              <a:t>pdk</a:t>
            </a:r>
            <a:r>
              <a:rPr lang="en-US" sz="1000" dirty="0" smtClean="0"/>
              <a:t>/packages/ti/csl/</a:t>
            </a:r>
            <a:r>
              <a:rPr lang="en-US" sz="1000" dirty="0" err="1" smtClean="0"/>
              <a:t>soc</a:t>
            </a:r>
            <a:r>
              <a:rPr lang="en-US" sz="1000" dirty="0" smtClean="0"/>
              <a:t>/j721e/</a:t>
            </a:r>
            <a:r>
              <a:rPr lang="en-US" sz="1000" dirty="0" err="1" smtClean="0"/>
              <a:t>src</a:t>
            </a:r>
            <a:endParaRPr lang="en-US" sz="1000" dirty="0"/>
          </a:p>
        </p:txBody>
      </p:sp>
      <p:cxnSp>
        <p:nvCxnSpPr>
          <p:cNvPr id="81" name="Elbow Connector 80"/>
          <p:cNvCxnSpPr>
            <a:stCxn id="82" idx="0"/>
          </p:cNvCxnSpPr>
          <p:nvPr/>
        </p:nvCxnSpPr>
        <p:spPr>
          <a:xfrm rot="5400000" flipH="1" flipV="1">
            <a:off x="2872609" y="3908355"/>
            <a:ext cx="406606" cy="654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Flowchart: Connector 81"/>
          <p:cNvSpPr/>
          <p:nvPr/>
        </p:nvSpPr>
        <p:spPr>
          <a:xfrm>
            <a:off x="2844038" y="4114932"/>
            <a:ext cx="457200" cy="457200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TextBox 92"/>
          <p:cNvSpPr txBox="1"/>
          <p:nvPr/>
        </p:nvSpPr>
        <p:spPr>
          <a:xfrm>
            <a:off x="1621181" y="4223079"/>
            <a:ext cx="12891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From MCU Domain</a:t>
            </a:r>
            <a:endParaRPr lang="en-US" sz="1000" dirty="0"/>
          </a:p>
        </p:txBody>
      </p:sp>
      <p:sp>
        <p:nvSpPr>
          <p:cNvPr id="101" name="Flowchart: Connector 100"/>
          <p:cNvSpPr/>
          <p:nvPr/>
        </p:nvSpPr>
        <p:spPr>
          <a:xfrm>
            <a:off x="3505271" y="4108064"/>
            <a:ext cx="457200" cy="4572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Elbow Connector 101"/>
          <p:cNvCxnSpPr>
            <a:endCxn id="101" idx="0"/>
          </p:cNvCxnSpPr>
          <p:nvPr/>
        </p:nvCxnSpPr>
        <p:spPr>
          <a:xfrm rot="16200000" flipH="1">
            <a:off x="3537498" y="3911691"/>
            <a:ext cx="386396" cy="63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3958429" y="4223079"/>
            <a:ext cx="11384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To MCU </a:t>
            </a:r>
            <a:r>
              <a:rPr lang="en-US" sz="1000" dirty="0" smtClean="0"/>
              <a:t>Domain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427812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J721E Interrupt Architecture – </a:t>
            </a:r>
            <a:r>
              <a:rPr lang="en-US" sz="2400" dirty="0"/>
              <a:t>Main Domain: </a:t>
            </a:r>
            <a:r>
              <a:rPr lang="en-US" sz="2400" dirty="0" smtClean="0"/>
              <a:t>C66x 0/1</a:t>
            </a:r>
            <a:endParaRPr lang="en-US" sz="2400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642100" y="4558905"/>
            <a:ext cx="2133600" cy="154781"/>
          </a:xfrm>
        </p:spPr>
        <p:txBody>
          <a:bodyPr/>
          <a:lstStyle/>
          <a:p>
            <a:pPr>
              <a:defRPr/>
            </a:pPr>
            <a:fld id="{14DB9CD2-4426-4E25-B6C8-D66811C6EAD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8131" y="2006644"/>
            <a:ext cx="2379135" cy="88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Main NAVSS</a:t>
            </a:r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/>
          </a:p>
        </p:txBody>
      </p:sp>
      <p:sp>
        <p:nvSpPr>
          <p:cNvPr id="9" name="Rectangle 8"/>
          <p:cNvSpPr/>
          <p:nvPr/>
        </p:nvSpPr>
        <p:spPr>
          <a:xfrm>
            <a:off x="863590" y="2319872"/>
            <a:ext cx="406401" cy="45719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IA0</a:t>
            </a:r>
          </a:p>
        </p:txBody>
      </p:sp>
      <p:cxnSp>
        <p:nvCxnSpPr>
          <p:cNvPr id="11" name="Elbow Connector 10"/>
          <p:cNvCxnSpPr>
            <a:stCxn id="9" idx="3"/>
            <a:endCxn id="14" idx="1"/>
          </p:cNvCxnSpPr>
          <p:nvPr/>
        </p:nvCxnSpPr>
        <p:spPr>
          <a:xfrm flipV="1">
            <a:off x="1269991" y="2548470"/>
            <a:ext cx="279310" cy="1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549301" y="2319870"/>
            <a:ext cx="406401" cy="45719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IR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57712" y="3031107"/>
            <a:ext cx="1303867" cy="88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Main Domain Peripherals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032445" y="1286949"/>
            <a:ext cx="2010888" cy="8127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C66x 0</a:t>
            </a:r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</p:txBody>
      </p:sp>
      <p:grpSp>
        <p:nvGrpSpPr>
          <p:cNvPr id="37" name="Group 36"/>
          <p:cNvGrpSpPr/>
          <p:nvPr/>
        </p:nvGrpSpPr>
        <p:grpSpPr>
          <a:xfrm>
            <a:off x="6186964" y="1532393"/>
            <a:ext cx="1653169" cy="457272"/>
            <a:chOff x="4087231" y="2362083"/>
            <a:chExt cx="1653169" cy="457272"/>
          </a:xfrm>
        </p:grpSpPr>
        <p:grpSp>
          <p:nvGrpSpPr>
            <p:cNvPr id="38" name="Group 37"/>
            <p:cNvGrpSpPr/>
            <p:nvPr/>
          </p:nvGrpSpPr>
          <p:grpSpPr>
            <a:xfrm>
              <a:off x="4087231" y="2362083"/>
              <a:ext cx="1653169" cy="457272"/>
              <a:chOff x="4087231" y="2362083"/>
              <a:chExt cx="1653169" cy="457272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5198435" y="2362083"/>
                <a:ext cx="541965" cy="45719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/>
                  <a:t>C66x Core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4087231" y="2362156"/>
                <a:ext cx="628727" cy="45719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/>
                  <a:t>INTC</a:t>
                </a:r>
              </a:p>
              <a:p>
                <a:pPr algn="ctr"/>
                <a:r>
                  <a:rPr lang="en-US" sz="800" dirty="0" smtClean="0"/>
                  <a:t>128 (30 internal)</a:t>
                </a:r>
              </a:p>
            </p:txBody>
          </p:sp>
        </p:grpSp>
        <p:cxnSp>
          <p:nvCxnSpPr>
            <p:cNvPr id="39" name="Elbow Connector 38"/>
            <p:cNvCxnSpPr>
              <a:stCxn id="41" idx="3"/>
              <a:endCxn id="40" idx="1"/>
            </p:cNvCxnSpPr>
            <p:nvPr/>
          </p:nvCxnSpPr>
          <p:spPr>
            <a:xfrm flipV="1">
              <a:off x="4715958" y="2590683"/>
              <a:ext cx="482477" cy="73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Rectangle 41"/>
          <p:cNvSpPr/>
          <p:nvPr/>
        </p:nvSpPr>
        <p:spPr>
          <a:xfrm>
            <a:off x="2154712" y="2319760"/>
            <a:ext cx="757919" cy="228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351:320</a:t>
            </a:r>
            <a:endParaRPr lang="en-US" sz="1050" dirty="0"/>
          </a:p>
        </p:txBody>
      </p:sp>
      <p:sp>
        <p:nvSpPr>
          <p:cNvPr id="44" name="Rectangle 43"/>
          <p:cNvSpPr/>
          <p:nvPr/>
        </p:nvSpPr>
        <p:spPr>
          <a:xfrm>
            <a:off x="2154706" y="2548363"/>
            <a:ext cx="757919" cy="228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383:352</a:t>
            </a:r>
            <a:endParaRPr lang="en-US" sz="1050" dirty="0"/>
          </a:p>
        </p:txBody>
      </p:sp>
      <p:sp>
        <p:nvSpPr>
          <p:cNvPr id="57" name="Rectangle 56"/>
          <p:cNvSpPr/>
          <p:nvPr/>
        </p:nvSpPr>
        <p:spPr>
          <a:xfrm>
            <a:off x="728131" y="863605"/>
            <a:ext cx="1151478" cy="457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GPIO (Main 0)</a:t>
            </a:r>
          </a:p>
        </p:txBody>
      </p:sp>
      <p:sp>
        <p:nvSpPr>
          <p:cNvPr id="58" name="Rectangle 57"/>
          <p:cNvSpPr/>
          <p:nvPr/>
        </p:nvSpPr>
        <p:spPr>
          <a:xfrm>
            <a:off x="2590779" y="863605"/>
            <a:ext cx="406401" cy="45719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IR</a:t>
            </a:r>
          </a:p>
        </p:txBody>
      </p:sp>
      <p:cxnSp>
        <p:nvCxnSpPr>
          <p:cNvPr id="70" name="Elbow Connector 69"/>
          <p:cNvCxnSpPr>
            <a:stCxn id="57" idx="3"/>
            <a:endCxn id="58" idx="1"/>
          </p:cNvCxnSpPr>
          <p:nvPr/>
        </p:nvCxnSpPr>
        <p:spPr>
          <a:xfrm>
            <a:off x="1879609" y="1092204"/>
            <a:ext cx="711170" cy="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lbow Connector 75"/>
          <p:cNvCxnSpPr>
            <a:endCxn id="42" idx="1"/>
          </p:cNvCxnSpPr>
          <p:nvPr/>
        </p:nvCxnSpPr>
        <p:spPr>
          <a:xfrm flipV="1">
            <a:off x="1955702" y="2434097"/>
            <a:ext cx="199010" cy="114372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lbow Connector 78"/>
          <p:cNvCxnSpPr>
            <a:stCxn id="14" idx="3"/>
            <a:endCxn id="44" idx="1"/>
          </p:cNvCxnSpPr>
          <p:nvPr/>
        </p:nvCxnSpPr>
        <p:spPr>
          <a:xfrm>
            <a:off x="1955702" y="2548470"/>
            <a:ext cx="199004" cy="114230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lbow Connector 93"/>
          <p:cNvCxnSpPr>
            <a:stCxn id="58" idx="3"/>
            <a:endCxn id="109" idx="0"/>
          </p:cNvCxnSpPr>
          <p:nvPr/>
        </p:nvCxnSpPr>
        <p:spPr>
          <a:xfrm>
            <a:off x="2997180" y="1092205"/>
            <a:ext cx="352939" cy="2158923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2793979" y="3251128"/>
            <a:ext cx="1112280" cy="457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All Peripheral Interrupts</a:t>
            </a:r>
          </a:p>
        </p:txBody>
      </p:sp>
      <p:cxnSp>
        <p:nvCxnSpPr>
          <p:cNvPr id="122" name="Elbow Connector 121"/>
          <p:cNvCxnSpPr>
            <a:stCxn id="89" idx="3"/>
            <a:endCxn id="41" idx="1"/>
          </p:cNvCxnSpPr>
          <p:nvPr/>
        </p:nvCxnSpPr>
        <p:spPr>
          <a:xfrm>
            <a:off x="5438299" y="1758300"/>
            <a:ext cx="748665" cy="276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2171277" y="863605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136</a:t>
            </a:r>
            <a:endParaRPr lang="en-US" sz="1000" dirty="0"/>
          </a:p>
        </p:txBody>
      </p:sp>
      <p:sp>
        <p:nvSpPr>
          <p:cNvPr id="129" name="TextBox 128"/>
          <p:cNvSpPr txBox="1"/>
          <p:nvPr/>
        </p:nvSpPr>
        <p:spPr>
          <a:xfrm>
            <a:off x="2956998" y="86749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64</a:t>
            </a:r>
            <a:endParaRPr lang="en-US" sz="1000" dirty="0"/>
          </a:p>
        </p:txBody>
      </p:sp>
      <p:sp>
        <p:nvSpPr>
          <p:cNvPr id="130" name="TextBox 129"/>
          <p:cNvSpPr txBox="1"/>
          <p:nvPr/>
        </p:nvSpPr>
        <p:spPr>
          <a:xfrm>
            <a:off x="1211514" y="2243363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256</a:t>
            </a:r>
            <a:endParaRPr lang="en-US" sz="1000" dirty="0"/>
          </a:p>
        </p:txBody>
      </p:sp>
      <p:sp>
        <p:nvSpPr>
          <p:cNvPr id="131" name="TextBox 130"/>
          <p:cNvSpPr txBox="1"/>
          <p:nvPr/>
        </p:nvSpPr>
        <p:spPr>
          <a:xfrm>
            <a:off x="3070718" y="2222202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32</a:t>
            </a:r>
            <a:endParaRPr lang="en-US" sz="1000" dirty="0"/>
          </a:p>
        </p:txBody>
      </p:sp>
      <p:sp>
        <p:nvSpPr>
          <p:cNvPr id="132" name="TextBox 131"/>
          <p:cNvSpPr txBox="1"/>
          <p:nvPr/>
        </p:nvSpPr>
        <p:spPr>
          <a:xfrm>
            <a:off x="3070718" y="245707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32</a:t>
            </a:r>
            <a:endParaRPr lang="en-US" sz="1000" dirty="0"/>
          </a:p>
        </p:txBody>
      </p:sp>
      <p:sp>
        <p:nvSpPr>
          <p:cNvPr id="69" name="TextBox 68"/>
          <p:cNvSpPr txBox="1"/>
          <p:nvPr/>
        </p:nvSpPr>
        <p:spPr>
          <a:xfrm>
            <a:off x="1949036" y="639369"/>
            <a:ext cx="16898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cslr_intr_gpiomux_intrtr0.h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186964" y="1024967"/>
            <a:ext cx="16097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cslr_intr_c66_corepac0.h</a:t>
            </a:r>
          </a:p>
        </p:txBody>
      </p:sp>
      <p:cxnSp>
        <p:nvCxnSpPr>
          <p:cNvPr id="74" name="Straight Connector 73"/>
          <p:cNvCxnSpPr/>
          <p:nvPr/>
        </p:nvCxnSpPr>
        <p:spPr>
          <a:xfrm flipH="1">
            <a:off x="2956330" y="2345313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>
            <a:off x="2956330" y="2574254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1348218" y="2437207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>
            <a:off x="3105773" y="998500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>
            <a:off x="2369408" y="998500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22" idx="3"/>
            <a:endCxn id="109" idx="1"/>
          </p:cNvCxnSpPr>
          <p:nvPr/>
        </p:nvCxnSpPr>
        <p:spPr>
          <a:xfrm>
            <a:off x="2061579" y="3475607"/>
            <a:ext cx="732400" cy="412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732311" y="1371540"/>
            <a:ext cx="1151478" cy="457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GPIO (Main 1)</a:t>
            </a:r>
          </a:p>
        </p:txBody>
      </p:sp>
      <p:cxnSp>
        <p:nvCxnSpPr>
          <p:cNvPr id="86" name="Elbow Connector 85"/>
          <p:cNvCxnSpPr>
            <a:stCxn id="85" idx="3"/>
            <a:endCxn id="58" idx="2"/>
          </p:cNvCxnSpPr>
          <p:nvPr/>
        </p:nvCxnSpPr>
        <p:spPr>
          <a:xfrm flipV="1">
            <a:off x="1883789" y="1320804"/>
            <a:ext cx="910191" cy="279335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>
            <a:off x="2733888" y="1371540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2486200" y="1383970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66</a:t>
            </a:r>
            <a:endParaRPr lang="en-US" sz="1000" dirty="0"/>
          </a:p>
        </p:txBody>
      </p:sp>
      <p:sp>
        <p:nvSpPr>
          <p:cNvPr id="89" name="Rectangle 88"/>
          <p:cNvSpPr/>
          <p:nvPr/>
        </p:nvSpPr>
        <p:spPr>
          <a:xfrm>
            <a:off x="4639733" y="1469500"/>
            <a:ext cx="798566" cy="577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IR</a:t>
            </a:r>
          </a:p>
          <a:p>
            <a:pPr algn="ctr"/>
            <a:r>
              <a:rPr lang="en-US" sz="1050" dirty="0" smtClean="0"/>
              <a:t>C66x 0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4224138" y="1234575"/>
            <a:ext cx="17652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cslr_intr_c66_0_introuter0.h</a:t>
            </a:r>
          </a:p>
        </p:txBody>
      </p:sp>
      <p:cxnSp>
        <p:nvCxnSpPr>
          <p:cNvPr id="92" name="Elbow Connector 91"/>
          <p:cNvCxnSpPr>
            <a:stCxn id="109" idx="3"/>
            <a:endCxn id="89" idx="1"/>
          </p:cNvCxnSpPr>
          <p:nvPr/>
        </p:nvCxnSpPr>
        <p:spPr>
          <a:xfrm flipV="1">
            <a:off x="3906259" y="1758300"/>
            <a:ext cx="733474" cy="172142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6032439" y="2480790"/>
            <a:ext cx="2010888" cy="8127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C66x 1</a:t>
            </a:r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</p:txBody>
      </p:sp>
      <p:grpSp>
        <p:nvGrpSpPr>
          <p:cNvPr id="61" name="Group 60"/>
          <p:cNvGrpSpPr/>
          <p:nvPr/>
        </p:nvGrpSpPr>
        <p:grpSpPr>
          <a:xfrm>
            <a:off x="6186958" y="2726234"/>
            <a:ext cx="1653169" cy="457272"/>
            <a:chOff x="4087231" y="2362083"/>
            <a:chExt cx="1653169" cy="457272"/>
          </a:xfrm>
        </p:grpSpPr>
        <p:grpSp>
          <p:nvGrpSpPr>
            <p:cNvPr id="62" name="Group 61"/>
            <p:cNvGrpSpPr/>
            <p:nvPr/>
          </p:nvGrpSpPr>
          <p:grpSpPr>
            <a:xfrm>
              <a:off x="4087231" y="2362083"/>
              <a:ext cx="1653169" cy="457272"/>
              <a:chOff x="4087231" y="2362083"/>
              <a:chExt cx="1653169" cy="457272"/>
            </a:xfrm>
          </p:grpSpPr>
          <p:sp>
            <p:nvSpPr>
              <p:cNvPr id="64" name="Rectangle 63"/>
              <p:cNvSpPr/>
              <p:nvPr/>
            </p:nvSpPr>
            <p:spPr>
              <a:xfrm>
                <a:off x="5198435" y="2362083"/>
                <a:ext cx="541965" cy="45719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/>
                  <a:t>C66x Core</a:t>
                </a: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4087231" y="2362156"/>
                <a:ext cx="628727" cy="45719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/>
                  <a:t>INTC</a:t>
                </a:r>
              </a:p>
              <a:p>
                <a:pPr algn="ctr"/>
                <a:r>
                  <a:rPr lang="en-US" sz="800" dirty="0"/>
                  <a:t>128 (30 internal)</a:t>
                </a:r>
                <a:endParaRPr lang="en-US" sz="800" dirty="0" smtClean="0"/>
              </a:p>
            </p:txBody>
          </p:sp>
        </p:grpSp>
        <p:cxnSp>
          <p:nvCxnSpPr>
            <p:cNvPr id="63" name="Elbow Connector 62"/>
            <p:cNvCxnSpPr>
              <a:stCxn id="65" idx="3"/>
              <a:endCxn id="64" idx="1"/>
            </p:cNvCxnSpPr>
            <p:nvPr/>
          </p:nvCxnSpPr>
          <p:spPr>
            <a:xfrm flipV="1">
              <a:off x="4715958" y="2590683"/>
              <a:ext cx="482477" cy="73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TextBox 65"/>
          <p:cNvSpPr txBox="1"/>
          <p:nvPr/>
        </p:nvSpPr>
        <p:spPr>
          <a:xfrm>
            <a:off x="6313958" y="3335562"/>
            <a:ext cx="16097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cslr_intr_c66_corepac1.h</a:t>
            </a:r>
          </a:p>
        </p:txBody>
      </p:sp>
      <p:cxnSp>
        <p:nvCxnSpPr>
          <p:cNvPr id="67" name="Elbow Connector 66"/>
          <p:cNvCxnSpPr>
            <a:stCxn id="78" idx="3"/>
            <a:endCxn id="65" idx="1"/>
          </p:cNvCxnSpPr>
          <p:nvPr/>
        </p:nvCxnSpPr>
        <p:spPr>
          <a:xfrm flipV="1">
            <a:off x="5429826" y="2954907"/>
            <a:ext cx="757132" cy="570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4639733" y="2671808"/>
            <a:ext cx="790093" cy="577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IR</a:t>
            </a:r>
          </a:p>
          <a:p>
            <a:pPr algn="ctr"/>
            <a:r>
              <a:rPr lang="en-US" sz="1050" dirty="0" smtClean="0"/>
              <a:t>C66x 1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224138" y="3276568"/>
            <a:ext cx="17652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cslr_intr_c66_1_introuter0.h</a:t>
            </a:r>
            <a:endParaRPr lang="en-US" sz="1000" dirty="0"/>
          </a:p>
        </p:txBody>
      </p:sp>
      <p:cxnSp>
        <p:nvCxnSpPr>
          <p:cNvPr id="81" name="Elbow Connector 80"/>
          <p:cNvCxnSpPr>
            <a:stCxn id="42" idx="3"/>
          </p:cNvCxnSpPr>
          <p:nvPr/>
        </p:nvCxnSpPr>
        <p:spPr>
          <a:xfrm flipV="1">
            <a:off x="2912631" y="1600139"/>
            <a:ext cx="1727102" cy="83395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lbow Connector 81"/>
          <p:cNvCxnSpPr>
            <a:stCxn id="44" idx="3"/>
          </p:cNvCxnSpPr>
          <p:nvPr/>
        </p:nvCxnSpPr>
        <p:spPr>
          <a:xfrm>
            <a:off x="2912625" y="2662700"/>
            <a:ext cx="1727108" cy="10637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lbow Connector 92"/>
          <p:cNvCxnSpPr>
            <a:stCxn id="109" idx="3"/>
            <a:endCxn id="78" idx="1"/>
          </p:cNvCxnSpPr>
          <p:nvPr/>
        </p:nvCxnSpPr>
        <p:spPr>
          <a:xfrm flipV="1">
            <a:off x="3906259" y="2960608"/>
            <a:ext cx="733474" cy="51911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4224138" y="1566772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400</a:t>
            </a:r>
            <a:endParaRPr lang="en-US" sz="1000" dirty="0"/>
          </a:p>
        </p:txBody>
      </p:sp>
      <p:sp>
        <p:nvSpPr>
          <p:cNvPr id="96" name="TextBox 95"/>
          <p:cNvSpPr txBox="1"/>
          <p:nvPr/>
        </p:nvSpPr>
        <p:spPr>
          <a:xfrm>
            <a:off x="5413968" y="1558304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97</a:t>
            </a:r>
            <a:endParaRPr lang="en-US" sz="1000" dirty="0"/>
          </a:p>
        </p:txBody>
      </p:sp>
      <p:sp>
        <p:nvSpPr>
          <p:cNvPr id="97" name="TextBox 96"/>
          <p:cNvSpPr txBox="1"/>
          <p:nvPr/>
        </p:nvSpPr>
        <p:spPr>
          <a:xfrm>
            <a:off x="4215665" y="2777547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400</a:t>
            </a:r>
            <a:endParaRPr lang="en-US" sz="1000" dirty="0"/>
          </a:p>
        </p:txBody>
      </p:sp>
      <p:sp>
        <p:nvSpPr>
          <p:cNvPr id="98" name="TextBox 97"/>
          <p:cNvSpPr txBox="1"/>
          <p:nvPr/>
        </p:nvSpPr>
        <p:spPr>
          <a:xfrm>
            <a:off x="5405495" y="2769079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97</a:t>
            </a:r>
            <a:endParaRPr lang="en-US" sz="1000" dirty="0"/>
          </a:p>
        </p:txBody>
      </p:sp>
      <p:sp>
        <p:nvSpPr>
          <p:cNvPr id="100" name="TextBox 99"/>
          <p:cNvSpPr txBox="1"/>
          <p:nvPr/>
        </p:nvSpPr>
        <p:spPr>
          <a:xfrm>
            <a:off x="153670" y="4533817"/>
            <a:ext cx="34034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c</a:t>
            </a:r>
            <a:r>
              <a:rPr lang="en-US" sz="1000" dirty="0" err="1" smtClean="0"/>
              <a:t>slr</a:t>
            </a:r>
            <a:r>
              <a:rPr lang="en-US" sz="1000" dirty="0" smtClean="0"/>
              <a:t> files are present In </a:t>
            </a:r>
            <a:r>
              <a:rPr lang="en-US" sz="1000" dirty="0" err="1" smtClean="0"/>
              <a:t>pdk</a:t>
            </a:r>
            <a:r>
              <a:rPr lang="en-US" sz="1000" dirty="0" smtClean="0"/>
              <a:t>/packages/ti/csl/</a:t>
            </a:r>
            <a:r>
              <a:rPr lang="en-US" sz="1000" dirty="0" err="1" smtClean="0"/>
              <a:t>soc</a:t>
            </a:r>
            <a:r>
              <a:rPr lang="en-US" sz="1000" dirty="0" smtClean="0"/>
              <a:t>/j721e/</a:t>
            </a:r>
            <a:r>
              <a:rPr lang="en-US" sz="1000" dirty="0" err="1" smtClean="0"/>
              <a:t>src</a:t>
            </a:r>
            <a:endParaRPr lang="en-US" sz="1000" dirty="0"/>
          </a:p>
        </p:txBody>
      </p:sp>
      <p:cxnSp>
        <p:nvCxnSpPr>
          <p:cNvPr id="68" name="Elbow Connector 67"/>
          <p:cNvCxnSpPr>
            <a:stCxn id="72" idx="0"/>
          </p:cNvCxnSpPr>
          <p:nvPr/>
        </p:nvCxnSpPr>
        <p:spPr>
          <a:xfrm rot="5400000" flipH="1" flipV="1">
            <a:off x="2872609" y="3908355"/>
            <a:ext cx="406606" cy="654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lowchart: Connector 71"/>
          <p:cNvSpPr/>
          <p:nvPr/>
        </p:nvSpPr>
        <p:spPr>
          <a:xfrm>
            <a:off x="2844038" y="4114932"/>
            <a:ext cx="457200" cy="457200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1621181" y="4223079"/>
            <a:ext cx="12891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From MCU Domain</a:t>
            </a:r>
            <a:endParaRPr lang="en-US" sz="1000" dirty="0"/>
          </a:p>
        </p:txBody>
      </p:sp>
      <p:sp>
        <p:nvSpPr>
          <p:cNvPr id="101" name="Flowchart: Connector 100"/>
          <p:cNvSpPr/>
          <p:nvPr/>
        </p:nvSpPr>
        <p:spPr>
          <a:xfrm>
            <a:off x="3505271" y="4108064"/>
            <a:ext cx="457200" cy="4572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Elbow Connector 101"/>
          <p:cNvCxnSpPr>
            <a:endCxn id="101" idx="0"/>
          </p:cNvCxnSpPr>
          <p:nvPr/>
        </p:nvCxnSpPr>
        <p:spPr>
          <a:xfrm rot="16200000" flipH="1">
            <a:off x="3537498" y="3911691"/>
            <a:ext cx="386396" cy="63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3958429" y="4223079"/>
            <a:ext cx="11384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To MCU </a:t>
            </a:r>
            <a:r>
              <a:rPr lang="en-US" sz="1000" dirty="0" smtClean="0"/>
              <a:t>Domain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65388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J721E Interrupt Architecture – </a:t>
            </a:r>
            <a:r>
              <a:rPr lang="en-US" sz="2400" dirty="0"/>
              <a:t>Main Domain: </a:t>
            </a:r>
            <a:r>
              <a:rPr lang="en-US" sz="2400" dirty="0" smtClean="0"/>
              <a:t>A72/C7x</a:t>
            </a:r>
            <a:endParaRPr lang="en-US" sz="2400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642100" y="4558905"/>
            <a:ext cx="2133600" cy="154781"/>
          </a:xfrm>
        </p:spPr>
        <p:txBody>
          <a:bodyPr/>
          <a:lstStyle/>
          <a:p>
            <a:pPr>
              <a:defRPr/>
            </a:pPr>
            <a:fld id="{14DB9CD2-4426-4E25-B6C8-D66811C6EAD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8131" y="2006644"/>
            <a:ext cx="2379135" cy="88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Main NAVSS</a:t>
            </a:r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/>
          </a:p>
        </p:txBody>
      </p:sp>
      <p:sp>
        <p:nvSpPr>
          <p:cNvPr id="9" name="Rectangle 8"/>
          <p:cNvSpPr/>
          <p:nvPr/>
        </p:nvSpPr>
        <p:spPr>
          <a:xfrm>
            <a:off x="863590" y="2319872"/>
            <a:ext cx="406401" cy="45719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IA0</a:t>
            </a:r>
          </a:p>
        </p:txBody>
      </p:sp>
      <p:cxnSp>
        <p:nvCxnSpPr>
          <p:cNvPr id="11" name="Elbow Connector 10"/>
          <p:cNvCxnSpPr>
            <a:stCxn id="9" idx="3"/>
            <a:endCxn id="14" idx="1"/>
          </p:cNvCxnSpPr>
          <p:nvPr/>
        </p:nvCxnSpPr>
        <p:spPr>
          <a:xfrm flipV="1">
            <a:off x="1269991" y="2548470"/>
            <a:ext cx="279310" cy="1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549301" y="2319870"/>
            <a:ext cx="406401" cy="45719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IR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57712" y="3031107"/>
            <a:ext cx="1303867" cy="88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Main Domain Peripherals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032445" y="1202279"/>
            <a:ext cx="2010888" cy="25060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Compute Cluster</a:t>
            </a:r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 smtClean="0"/>
          </a:p>
        </p:txBody>
      </p:sp>
      <p:sp>
        <p:nvSpPr>
          <p:cNvPr id="24" name="Rectangle 23"/>
          <p:cNvSpPr/>
          <p:nvPr/>
        </p:nvSpPr>
        <p:spPr>
          <a:xfrm>
            <a:off x="6032444" y="1422411"/>
            <a:ext cx="927155" cy="6645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GIC500</a:t>
            </a:r>
          </a:p>
          <a:p>
            <a:pPr algn="ctr"/>
            <a:r>
              <a:rPr lang="en-US" sz="1050" dirty="0" smtClean="0"/>
              <a:t>SPI [991:32]</a:t>
            </a:r>
            <a:endParaRPr lang="en-US" sz="1050" dirty="0"/>
          </a:p>
        </p:txBody>
      </p:sp>
      <p:sp>
        <p:nvSpPr>
          <p:cNvPr id="42" name="Rectangle 41"/>
          <p:cNvSpPr/>
          <p:nvPr/>
        </p:nvSpPr>
        <p:spPr>
          <a:xfrm>
            <a:off x="2154712" y="2438298"/>
            <a:ext cx="757919" cy="2286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191:0</a:t>
            </a:r>
            <a:endParaRPr lang="en-US" sz="1050" dirty="0"/>
          </a:p>
        </p:txBody>
      </p:sp>
      <p:cxnSp>
        <p:nvCxnSpPr>
          <p:cNvPr id="51" name="Elbow Connector 50"/>
          <p:cNvCxnSpPr>
            <a:stCxn id="42" idx="3"/>
          </p:cNvCxnSpPr>
          <p:nvPr/>
        </p:nvCxnSpPr>
        <p:spPr>
          <a:xfrm flipV="1">
            <a:off x="2912631" y="1568100"/>
            <a:ext cx="3119814" cy="984535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728131" y="863605"/>
            <a:ext cx="1151478" cy="457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GPIO (Main 0)</a:t>
            </a:r>
          </a:p>
        </p:txBody>
      </p:sp>
      <p:sp>
        <p:nvSpPr>
          <p:cNvPr id="58" name="Rectangle 57"/>
          <p:cNvSpPr/>
          <p:nvPr/>
        </p:nvSpPr>
        <p:spPr>
          <a:xfrm>
            <a:off x="2590779" y="863605"/>
            <a:ext cx="406401" cy="45719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IR</a:t>
            </a:r>
          </a:p>
        </p:txBody>
      </p:sp>
      <p:cxnSp>
        <p:nvCxnSpPr>
          <p:cNvPr id="70" name="Elbow Connector 69"/>
          <p:cNvCxnSpPr>
            <a:stCxn id="57" idx="3"/>
            <a:endCxn id="58" idx="1"/>
          </p:cNvCxnSpPr>
          <p:nvPr/>
        </p:nvCxnSpPr>
        <p:spPr>
          <a:xfrm>
            <a:off x="1879609" y="1092204"/>
            <a:ext cx="711170" cy="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lbow Connector 75"/>
          <p:cNvCxnSpPr>
            <a:stCxn id="14" idx="3"/>
            <a:endCxn id="42" idx="1"/>
          </p:cNvCxnSpPr>
          <p:nvPr/>
        </p:nvCxnSpPr>
        <p:spPr>
          <a:xfrm>
            <a:off x="1955702" y="2548470"/>
            <a:ext cx="199010" cy="4165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lbow Connector 93"/>
          <p:cNvCxnSpPr>
            <a:stCxn id="58" idx="3"/>
            <a:endCxn id="109" idx="0"/>
          </p:cNvCxnSpPr>
          <p:nvPr/>
        </p:nvCxnSpPr>
        <p:spPr>
          <a:xfrm>
            <a:off x="2997180" y="1092205"/>
            <a:ext cx="352939" cy="2158923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Rectangle 108"/>
          <p:cNvSpPr/>
          <p:nvPr/>
        </p:nvSpPr>
        <p:spPr>
          <a:xfrm>
            <a:off x="2793979" y="3251128"/>
            <a:ext cx="1112280" cy="457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All Peripheral Interrupts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171277" y="863605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136</a:t>
            </a:r>
            <a:endParaRPr lang="en-US" sz="1000" dirty="0"/>
          </a:p>
        </p:txBody>
      </p:sp>
      <p:sp>
        <p:nvSpPr>
          <p:cNvPr id="129" name="TextBox 128"/>
          <p:cNvSpPr txBox="1"/>
          <p:nvPr/>
        </p:nvSpPr>
        <p:spPr>
          <a:xfrm>
            <a:off x="2956998" y="867493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64</a:t>
            </a:r>
            <a:endParaRPr lang="en-US" sz="1000" dirty="0"/>
          </a:p>
        </p:txBody>
      </p:sp>
      <p:sp>
        <p:nvSpPr>
          <p:cNvPr id="130" name="TextBox 129"/>
          <p:cNvSpPr txBox="1"/>
          <p:nvPr/>
        </p:nvSpPr>
        <p:spPr>
          <a:xfrm>
            <a:off x="1211514" y="2243363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256</a:t>
            </a:r>
            <a:endParaRPr lang="en-US" sz="1000" dirty="0"/>
          </a:p>
        </p:txBody>
      </p:sp>
      <p:sp>
        <p:nvSpPr>
          <p:cNvPr id="131" name="TextBox 130"/>
          <p:cNvSpPr txBox="1"/>
          <p:nvPr/>
        </p:nvSpPr>
        <p:spPr>
          <a:xfrm>
            <a:off x="3019916" y="2357674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192</a:t>
            </a:r>
            <a:endParaRPr lang="en-US" sz="1000" dirty="0"/>
          </a:p>
        </p:txBody>
      </p:sp>
      <p:sp>
        <p:nvSpPr>
          <p:cNvPr id="69" name="TextBox 68"/>
          <p:cNvSpPr txBox="1"/>
          <p:nvPr/>
        </p:nvSpPr>
        <p:spPr>
          <a:xfrm>
            <a:off x="1949036" y="639369"/>
            <a:ext cx="16898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cslr_intr_gpiomux_intrtr0.h</a:t>
            </a:r>
          </a:p>
        </p:txBody>
      </p:sp>
      <p:sp>
        <p:nvSpPr>
          <p:cNvPr id="71" name="TextBox 70"/>
          <p:cNvSpPr txBox="1"/>
          <p:nvPr/>
        </p:nvSpPr>
        <p:spPr>
          <a:xfrm rot="16200000">
            <a:off x="5210213" y="1513644"/>
            <a:ext cx="104387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cslr_intr_gic0.h</a:t>
            </a:r>
          </a:p>
        </p:txBody>
      </p:sp>
      <p:cxnSp>
        <p:nvCxnSpPr>
          <p:cNvPr id="74" name="Straight Connector 73"/>
          <p:cNvCxnSpPr/>
          <p:nvPr/>
        </p:nvCxnSpPr>
        <p:spPr>
          <a:xfrm flipH="1">
            <a:off x="2956330" y="2438450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1348218" y="2437207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>
            <a:off x="3105773" y="998500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H="1">
            <a:off x="2369408" y="998500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22" idx="3"/>
            <a:endCxn id="109" idx="1"/>
          </p:cNvCxnSpPr>
          <p:nvPr/>
        </p:nvCxnSpPr>
        <p:spPr>
          <a:xfrm>
            <a:off x="2061579" y="3475607"/>
            <a:ext cx="732400" cy="412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84"/>
          <p:cNvSpPr/>
          <p:nvPr/>
        </p:nvSpPr>
        <p:spPr>
          <a:xfrm>
            <a:off x="732311" y="1371540"/>
            <a:ext cx="1151478" cy="4571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GPIO (Main 1)</a:t>
            </a:r>
          </a:p>
        </p:txBody>
      </p:sp>
      <p:cxnSp>
        <p:nvCxnSpPr>
          <p:cNvPr id="86" name="Elbow Connector 85"/>
          <p:cNvCxnSpPr>
            <a:stCxn id="85" idx="3"/>
            <a:endCxn id="58" idx="2"/>
          </p:cNvCxnSpPr>
          <p:nvPr/>
        </p:nvCxnSpPr>
        <p:spPr>
          <a:xfrm flipV="1">
            <a:off x="1883789" y="1320804"/>
            <a:ext cx="910191" cy="279335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>
            <a:off x="2733888" y="1371540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2486200" y="1383970"/>
            <a:ext cx="325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66</a:t>
            </a:r>
            <a:endParaRPr lang="en-US" sz="1000" dirty="0"/>
          </a:p>
        </p:txBody>
      </p:sp>
      <p:cxnSp>
        <p:nvCxnSpPr>
          <p:cNvPr id="98" name="Straight Connector 97"/>
          <p:cNvCxnSpPr/>
          <p:nvPr/>
        </p:nvCxnSpPr>
        <p:spPr>
          <a:xfrm flipH="1">
            <a:off x="4257239" y="3381454"/>
            <a:ext cx="122855" cy="1965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lbow Connector 79"/>
          <p:cNvCxnSpPr>
            <a:stCxn id="109" idx="3"/>
            <a:endCxn id="24" idx="1"/>
          </p:cNvCxnSpPr>
          <p:nvPr/>
        </p:nvCxnSpPr>
        <p:spPr>
          <a:xfrm flipV="1">
            <a:off x="3906259" y="1754704"/>
            <a:ext cx="2126185" cy="172502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7298168" y="1523926"/>
            <a:ext cx="626632" cy="4571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Dual A72 </a:t>
            </a:r>
            <a:r>
              <a:rPr lang="en-US" sz="800" dirty="0" err="1" smtClean="0"/>
              <a:t>Corepac</a:t>
            </a:r>
            <a:endParaRPr lang="en-US" sz="800" dirty="0" smtClean="0"/>
          </a:p>
        </p:txBody>
      </p:sp>
      <p:cxnSp>
        <p:nvCxnSpPr>
          <p:cNvPr id="93" name="Elbow Connector 92"/>
          <p:cNvCxnSpPr>
            <a:stCxn id="24" idx="3"/>
            <a:endCxn id="82" idx="1"/>
          </p:cNvCxnSpPr>
          <p:nvPr/>
        </p:nvCxnSpPr>
        <p:spPr>
          <a:xfrm flipV="1">
            <a:off x="6959599" y="1752526"/>
            <a:ext cx="338569" cy="217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/>
          <p:cNvSpPr/>
          <p:nvPr/>
        </p:nvSpPr>
        <p:spPr>
          <a:xfrm>
            <a:off x="6032438" y="2226770"/>
            <a:ext cx="927155" cy="13512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CLEC</a:t>
            </a:r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/>
          </a:p>
          <a:p>
            <a:pPr algn="ctr"/>
            <a:endParaRPr lang="en-US" sz="1050" dirty="0" smtClean="0"/>
          </a:p>
          <a:p>
            <a:pPr algn="ctr"/>
            <a:endParaRPr lang="en-US" sz="1050" dirty="0" smtClean="0"/>
          </a:p>
        </p:txBody>
      </p:sp>
      <p:sp>
        <p:nvSpPr>
          <p:cNvPr id="102" name="Rectangle 101"/>
          <p:cNvSpPr/>
          <p:nvPr/>
        </p:nvSpPr>
        <p:spPr>
          <a:xfrm>
            <a:off x="7298162" y="2235148"/>
            <a:ext cx="626632" cy="4571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C7x </a:t>
            </a:r>
            <a:r>
              <a:rPr lang="en-US" sz="800" dirty="0" err="1" smtClean="0"/>
              <a:t>Corepac</a:t>
            </a:r>
            <a:endParaRPr lang="en-US" sz="800" dirty="0" smtClean="0"/>
          </a:p>
        </p:txBody>
      </p:sp>
      <p:cxnSp>
        <p:nvCxnSpPr>
          <p:cNvPr id="104" name="Elbow Connector 103"/>
          <p:cNvCxnSpPr>
            <a:endCxn id="102" idx="1"/>
          </p:cNvCxnSpPr>
          <p:nvPr/>
        </p:nvCxnSpPr>
        <p:spPr>
          <a:xfrm flipV="1">
            <a:off x="6959593" y="2463748"/>
            <a:ext cx="338569" cy="7173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Elbow Connector 104"/>
          <p:cNvCxnSpPr>
            <a:stCxn id="42" idx="3"/>
          </p:cNvCxnSpPr>
          <p:nvPr/>
        </p:nvCxnSpPr>
        <p:spPr>
          <a:xfrm>
            <a:off x="2912631" y="2552635"/>
            <a:ext cx="3119807" cy="34975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Elbow Connector 112"/>
          <p:cNvCxnSpPr>
            <a:stCxn id="109" idx="3"/>
          </p:cNvCxnSpPr>
          <p:nvPr/>
        </p:nvCxnSpPr>
        <p:spPr>
          <a:xfrm flipV="1">
            <a:off x="3906259" y="2683070"/>
            <a:ext cx="2126179" cy="79665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/>
          <p:cNvSpPr txBox="1"/>
          <p:nvPr/>
        </p:nvSpPr>
        <p:spPr>
          <a:xfrm rot="16200000">
            <a:off x="4823890" y="2807133"/>
            <a:ext cx="18165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cslr_intr_compute_cluster0.h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7298162" y="2878675"/>
            <a:ext cx="626632" cy="304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DRU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7298162" y="3256726"/>
            <a:ext cx="626632" cy="304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/>
              <a:t>MSMC</a:t>
            </a:r>
          </a:p>
        </p:txBody>
      </p:sp>
      <p:cxnSp>
        <p:nvCxnSpPr>
          <p:cNvPr id="119" name="Elbow Connector 118"/>
          <p:cNvCxnSpPr>
            <a:stCxn id="117" idx="1"/>
          </p:cNvCxnSpPr>
          <p:nvPr/>
        </p:nvCxnSpPr>
        <p:spPr>
          <a:xfrm rot="10800000" flipV="1">
            <a:off x="6959600" y="3030838"/>
            <a:ext cx="338562" cy="15216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Elbow Connector 122"/>
          <p:cNvCxnSpPr>
            <a:stCxn id="118" idx="1"/>
          </p:cNvCxnSpPr>
          <p:nvPr/>
        </p:nvCxnSpPr>
        <p:spPr>
          <a:xfrm rot="10800000">
            <a:off x="6959600" y="3256726"/>
            <a:ext cx="338562" cy="152164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 rot="16200000">
            <a:off x="5895153" y="2529923"/>
            <a:ext cx="5389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/>
              <a:t>SOC </a:t>
            </a:r>
            <a:r>
              <a:rPr lang="en-US" sz="800" dirty="0" smtClean="0"/>
              <a:t>IN</a:t>
            </a:r>
          </a:p>
          <a:p>
            <a:pPr algn="ctr"/>
            <a:r>
              <a:rPr lang="en-US" sz="800" dirty="0" smtClean="0"/>
              <a:t>[959:0]</a:t>
            </a:r>
            <a:endParaRPr lang="en-US" sz="800" dirty="0"/>
          </a:p>
        </p:txBody>
      </p:sp>
      <p:sp>
        <p:nvSpPr>
          <p:cNvPr id="128" name="TextBox 127"/>
          <p:cNvSpPr txBox="1"/>
          <p:nvPr/>
        </p:nvSpPr>
        <p:spPr>
          <a:xfrm rot="16200000">
            <a:off x="6676189" y="2451325"/>
            <a:ext cx="35137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Out</a:t>
            </a:r>
            <a:endParaRPr lang="en-US" sz="800" dirty="0"/>
          </a:p>
        </p:txBody>
      </p:sp>
      <p:cxnSp>
        <p:nvCxnSpPr>
          <p:cNvPr id="133" name="Elbow Connector 132"/>
          <p:cNvCxnSpPr>
            <a:stCxn id="102" idx="2"/>
          </p:cNvCxnSpPr>
          <p:nvPr/>
        </p:nvCxnSpPr>
        <p:spPr>
          <a:xfrm rot="5400000">
            <a:off x="7243178" y="2408769"/>
            <a:ext cx="84722" cy="651878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TextBox 134"/>
          <p:cNvSpPr txBox="1"/>
          <p:nvPr/>
        </p:nvSpPr>
        <p:spPr>
          <a:xfrm rot="16200000">
            <a:off x="6708242" y="2701070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IN</a:t>
            </a:r>
            <a:endParaRPr lang="en-US" sz="800" dirty="0"/>
          </a:p>
        </p:txBody>
      </p:sp>
      <p:sp>
        <p:nvSpPr>
          <p:cNvPr id="136" name="TextBox 135"/>
          <p:cNvSpPr txBox="1"/>
          <p:nvPr/>
        </p:nvSpPr>
        <p:spPr>
          <a:xfrm rot="16200000">
            <a:off x="6708242" y="3127961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IN</a:t>
            </a:r>
            <a:endParaRPr lang="en-US" sz="800" dirty="0"/>
          </a:p>
        </p:txBody>
      </p:sp>
      <p:sp>
        <p:nvSpPr>
          <p:cNvPr id="137" name="TextBox 136"/>
          <p:cNvSpPr txBox="1"/>
          <p:nvPr/>
        </p:nvSpPr>
        <p:spPr>
          <a:xfrm rot="16200000">
            <a:off x="5875344" y="3109515"/>
            <a:ext cx="6527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smtClean="0"/>
              <a:t>SOC OUT</a:t>
            </a:r>
          </a:p>
          <a:p>
            <a:pPr algn="ctr"/>
            <a:r>
              <a:rPr lang="en-US" sz="800" dirty="0" smtClean="0"/>
              <a:t>[63:0]</a:t>
            </a:r>
            <a:endParaRPr lang="en-US" sz="800" dirty="0"/>
          </a:p>
        </p:txBody>
      </p:sp>
      <p:cxnSp>
        <p:nvCxnSpPr>
          <p:cNvPr id="138" name="Elbow Connector 137"/>
          <p:cNvCxnSpPr>
            <a:stCxn id="137" idx="0"/>
          </p:cNvCxnSpPr>
          <p:nvPr/>
        </p:nvCxnSpPr>
        <p:spPr>
          <a:xfrm rot="10800000" flipV="1">
            <a:off x="3906261" y="3278792"/>
            <a:ext cx="2126178" cy="326372"/>
          </a:xfrm>
          <a:prstGeom prst="bentConnector3">
            <a:avLst>
              <a:gd name="adj1" fmla="val 32877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TextBox 141"/>
          <p:cNvSpPr txBox="1"/>
          <p:nvPr/>
        </p:nvSpPr>
        <p:spPr>
          <a:xfrm>
            <a:off x="153670" y="4533817"/>
            <a:ext cx="34034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/>
              <a:t>c</a:t>
            </a:r>
            <a:r>
              <a:rPr lang="en-US" sz="1000" dirty="0" err="1" smtClean="0"/>
              <a:t>slr</a:t>
            </a:r>
            <a:r>
              <a:rPr lang="en-US" sz="1000" dirty="0" smtClean="0"/>
              <a:t> files are present In </a:t>
            </a:r>
            <a:r>
              <a:rPr lang="en-US" sz="1000" dirty="0" err="1" smtClean="0"/>
              <a:t>pdk</a:t>
            </a:r>
            <a:r>
              <a:rPr lang="en-US" sz="1000" dirty="0" smtClean="0"/>
              <a:t>/packages/ti/csl/</a:t>
            </a:r>
            <a:r>
              <a:rPr lang="en-US" sz="1000" dirty="0" err="1" smtClean="0"/>
              <a:t>soc</a:t>
            </a:r>
            <a:r>
              <a:rPr lang="en-US" sz="1000" dirty="0" smtClean="0"/>
              <a:t>/j721e/</a:t>
            </a:r>
            <a:r>
              <a:rPr lang="en-US" sz="1000" dirty="0" err="1" smtClean="0"/>
              <a:t>src</a:t>
            </a:r>
            <a:endParaRPr lang="en-US" sz="1000" dirty="0"/>
          </a:p>
        </p:txBody>
      </p:sp>
      <p:cxnSp>
        <p:nvCxnSpPr>
          <p:cNvPr id="60" name="Elbow Connector 59"/>
          <p:cNvCxnSpPr>
            <a:stCxn id="61" idx="0"/>
          </p:cNvCxnSpPr>
          <p:nvPr/>
        </p:nvCxnSpPr>
        <p:spPr>
          <a:xfrm rot="5400000" flipH="1" flipV="1">
            <a:off x="2872609" y="3908355"/>
            <a:ext cx="406606" cy="654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lowchart: Connector 60"/>
          <p:cNvSpPr/>
          <p:nvPr/>
        </p:nvSpPr>
        <p:spPr>
          <a:xfrm>
            <a:off x="2844038" y="4114932"/>
            <a:ext cx="457200" cy="457200"/>
          </a:xfrm>
          <a:prstGeom prst="flowChartConnector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1621181" y="4223079"/>
            <a:ext cx="12891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From MCU Domain</a:t>
            </a:r>
            <a:endParaRPr lang="en-US" sz="1000" dirty="0"/>
          </a:p>
        </p:txBody>
      </p:sp>
      <p:sp>
        <p:nvSpPr>
          <p:cNvPr id="63" name="Flowchart: Connector 62"/>
          <p:cNvSpPr/>
          <p:nvPr/>
        </p:nvSpPr>
        <p:spPr>
          <a:xfrm>
            <a:off x="3505271" y="4108064"/>
            <a:ext cx="457200" cy="457200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Elbow Connector 63"/>
          <p:cNvCxnSpPr>
            <a:endCxn id="63" idx="0"/>
          </p:cNvCxnSpPr>
          <p:nvPr/>
        </p:nvCxnSpPr>
        <p:spPr>
          <a:xfrm rot="16200000" flipH="1">
            <a:off x="3537498" y="3911691"/>
            <a:ext cx="386396" cy="6350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3958429" y="4223079"/>
            <a:ext cx="113845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To MCU </a:t>
            </a:r>
            <a:r>
              <a:rPr lang="en-US" sz="1000" dirty="0" smtClean="0"/>
              <a:t>Domain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96527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FinalPowerpoint">
  <a:themeElements>
    <a:clrScheme name="FinalPowerpoint 1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AAAAAA"/>
      </a:accent1>
      <a:accent2>
        <a:srgbClr val="000000"/>
      </a:accent2>
      <a:accent3>
        <a:srgbClr val="FFFFFF"/>
      </a:accent3>
      <a:accent4>
        <a:srgbClr val="000000"/>
      </a:accent4>
      <a:accent5>
        <a:srgbClr val="D2D2D2"/>
      </a:accent5>
      <a:accent6>
        <a:srgbClr val="000000"/>
      </a:accent6>
      <a:hlink>
        <a:srgbClr val="FF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FinalPowerpoint">
  <a:themeElements>
    <a:clrScheme name="1_FinalPowerpoint 1">
      <a:dk1>
        <a:srgbClr val="000000"/>
      </a:dk1>
      <a:lt1>
        <a:srgbClr val="FFFFFF"/>
      </a:lt1>
      <a:dk2>
        <a:srgbClr val="FF0000"/>
      </a:dk2>
      <a:lt2>
        <a:srgbClr val="808080"/>
      </a:lt2>
      <a:accent1>
        <a:srgbClr val="AAAAAA"/>
      </a:accent1>
      <a:accent2>
        <a:srgbClr val="000000"/>
      </a:accent2>
      <a:accent3>
        <a:srgbClr val="FFFFFF"/>
      </a:accent3>
      <a:accent4>
        <a:srgbClr val="000000"/>
      </a:accent4>
      <a:accent5>
        <a:srgbClr val="D2D2D2"/>
      </a:accent5>
      <a:accent6>
        <a:srgbClr val="000000"/>
      </a:accent6>
      <a:hlink>
        <a:srgbClr val="FF0000"/>
      </a:hlink>
      <a:folHlink>
        <a:srgbClr val="AAAAAA"/>
      </a:folHlink>
    </a:clrScheme>
    <a:fontScheme name="1_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48159</TotalTime>
  <Words>632</Words>
  <Application>Microsoft Office PowerPoint</Application>
  <PresentationFormat>On-screen Show (16:9)</PresentationFormat>
  <Paragraphs>329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FinalPowerpoint</vt:lpstr>
      <vt:lpstr>2_FinalPowerpoint</vt:lpstr>
      <vt:lpstr>3_FinalPowerpoint</vt:lpstr>
      <vt:lpstr>4_FinalPowerpoint</vt:lpstr>
      <vt:lpstr>J7 Interrupt Architecture  K3 Processors 18th March 2019 V1.0 </vt:lpstr>
      <vt:lpstr>Agenda</vt:lpstr>
      <vt:lpstr>Interrupt Aggregator (IA)</vt:lpstr>
      <vt:lpstr>Interrupt Router (IR)</vt:lpstr>
      <vt:lpstr>J721E Interrupt Architecture – MCU/Wakeup Domain</vt:lpstr>
      <vt:lpstr>J721E Interrupt Architecture – Main Domain: ARMSS0</vt:lpstr>
      <vt:lpstr>J721E Interrupt Architecture – Main Domain: ARMSS1</vt:lpstr>
      <vt:lpstr>J721E Interrupt Architecture – Main Domain: C66x 0/1</vt:lpstr>
      <vt:lpstr>J721E Interrupt Architecture – Main Domain: A72/C7x</vt:lpstr>
      <vt:lpstr>PowerPoint Presentation</vt:lpstr>
    </vt:vector>
  </TitlesOfParts>
  <Company>Texas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Greene, Matt</dc:creator>
  <cp:lastModifiedBy>R, Sivaraj</cp:lastModifiedBy>
  <cp:revision>1113</cp:revision>
  <dcterms:created xsi:type="dcterms:W3CDTF">2007-12-19T20:51:45Z</dcterms:created>
  <dcterms:modified xsi:type="dcterms:W3CDTF">2019-03-19T16:27:07Z</dcterms:modified>
</cp:coreProperties>
</file>