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0" r:id="rId2"/>
    <p:sldMasterId id="2147483775" r:id="rId3"/>
    <p:sldMasterId id="2147483788" r:id="rId4"/>
  </p:sldMasterIdLst>
  <p:notesMasterIdLst>
    <p:notesMasterId r:id="rId31"/>
  </p:notesMasterIdLst>
  <p:handoutMasterIdLst>
    <p:handoutMasterId r:id="rId32"/>
  </p:handoutMasterIdLst>
  <p:sldIdLst>
    <p:sldId id="286" r:id="rId5"/>
    <p:sldId id="515" r:id="rId6"/>
    <p:sldId id="516" r:id="rId7"/>
    <p:sldId id="517" r:id="rId8"/>
    <p:sldId id="518" r:id="rId9"/>
    <p:sldId id="519" r:id="rId10"/>
    <p:sldId id="520" r:id="rId11"/>
    <p:sldId id="521" r:id="rId12"/>
    <p:sldId id="522" r:id="rId13"/>
    <p:sldId id="523" r:id="rId14"/>
    <p:sldId id="524" r:id="rId15"/>
    <p:sldId id="525" r:id="rId16"/>
    <p:sldId id="528" r:id="rId17"/>
    <p:sldId id="529" r:id="rId18"/>
    <p:sldId id="530" r:id="rId19"/>
    <p:sldId id="531" r:id="rId20"/>
    <p:sldId id="532" r:id="rId21"/>
    <p:sldId id="533" r:id="rId22"/>
    <p:sldId id="534" r:id="rId23"/>
    <p:sldId id="535" r:id="rId24"/>
    <p:sldId id="537" r:id="rId25"/>
    <p:sldId id="536" r:id="rId26"/>
    <p:sldId id="506" r:id="rId27"/>
    <p:sldId id="514" r:id="rId28"/>
    <p:sldId id="538" r:id="rId29"/>
    <p:sldId id="539" r:id="rId30"/>
  </p:sldIdLst>
  <p:sldSz cx="9144000" cy="5143500" type="screen16x9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C81D6E8-7341-4A9E-9CE2-D5BE8BE6E35F}">
          <p14:sldIdLst>
            <p14:sldId id="286"/>
            <p14:sldId id="515"/>
            <p14:sldId id="516"/>
            <p14:sldId id="517"/>
            <p14:sldId id="518"/>
            <p14:sldId id="519"/>
            <p14:sldId id="520"/>
            <p14:sldId id="521"/>
            <p14:sldId id="522"/>
            <p14:sldId id="523"/>
            <p14:sldId id="524"/>
            <p14:sldId id="525"/>
            <p14:sldId id="528"/>
            <p14:sldId id="529"/>
            <p14:sldId id="530"/>
            <p14:sldId id="531"/>
            <p14:sldId id="532"/>
            <p14:sldId id="533"/>
            <p14:sldId id="534"/>
            <p14:sldId id="535"/>
            <p14:sldId id="537"/>
            <p14:sldId id="536"/>
            <p14:sldId id="506"/>
            <p14:sldId id="514"/>
            <p14:sldId id="538"/>
            <p14:sldId id="53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AA"/>
    <a:srgbClr val="C0CFE2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83657" autoAdjust="0"/>
  </p:normalViewPr>
  <p:slideViewPr>
    <p:cSldViewPr snapToGrid="0">
      <p:cViewPr varScale="1">
        <p:scale>
          <a:sx n="98" d="100"/>
          <a:sy n="98" d="100"/>
        </p:scale>
        <p:origin x="-1114" y="-67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094" y="-5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288" y="692150"/>
            <a:ext cx="6145212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11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5288" y="692150"/>
            <a:ext cx="6145212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B59C3-F9EE-4931-A590-C9F37CE44F4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33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67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57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6" y="107157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67538" y="4913711"/>
            <a:ext cx="2133600" cy="15478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F3257-6BC0-41E7-906A-80F1420BF1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92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"/>
            <a:ext cx="8458200" cy="8917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33378" y="889398"/>
            <a:ext cx="8467725" cy="3519488"/>
          </a:xfrm>
        </p:spPr>
        <p:txBody>
          <a:bodyPr/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56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4675" y="4529139"/>
            <a:ext cx="2895600" cy="154781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A0A4FC51-8C45-45A0-BA5C-BF52978821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0606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39F8-36A7-4559-A125-B078E4FCF9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82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2EA19-8062-4D16-B86D-28BE32BC4F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357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B9CD2-4426-4E25-B6C8-D66811C6EA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5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3AAE6-3122-49AB-ACCF-46AD82B6C0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7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8" y="889398"/>
            <a:ext cx="4157663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44AA0-C2A6-4223-98EC-40D85329E5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06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686BC-9906-48A6-86A5-41301B587E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195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6F757-451F-4977-8944-397C3A2AC4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67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E79FB-0B84-4F4B-948B-CEBED343CC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674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32BE8-7436-40B3-A229-356B9760BC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54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DF126-34B9-472B-907C-039DEBE95D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000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30EE-B938-418B-BCEC-CBF52061F8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224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6" y="107157"/>
            <a:ext cx="2141537" cy="43017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83DB-0144-47F3-AD02-0F4B12835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57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8" y="107157"/>
            <a:ext cx="8569325" cy="43017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51ADF-39A0-4037-B0F3-1C45AA1309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39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3347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08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44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677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2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29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4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260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8" y="889398"/>
            <a:ext cx="4157663" cy="3519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7346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09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112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3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37445"/>
            <a:ext cx="3008313" cy="871538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705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264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6909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6" y="107157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69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2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4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8" y="889398"/>
            <a:ext cx="4157663" cy="3519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6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8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4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i_stk_2c_pos_rgb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629400" y="4813699"/>
            <a:ext cx="1136650" cy="2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"/>
            <a:ext cx="8458200" cy="66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658416"/>
            <a:ext cx="8467725" cy="3939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4587480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884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4587480"/>
            <a:ext cx="2895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884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4572002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8F3E8A9A-DC71-4CC8-9278-2CBFEFEBE9CE}" type="slidenum">
              <a:rPr lang="en-US">
                <a:solidFill>
                  <a:srgbClr val="000000"/>
                </a:solidFill>
                <a:latin typeface="Arial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88424" name="Rectangle 8"/>
          <p:cNvSpPr>
            <a:spLocks noChangeArrowheads="1"/>
          </p:cNvSpPr>
          <p:nvPr/>
        </p:nvSpPr>
        <p:spPr bwMode="auto">
          <a:xfrm>
            <a:off x="338138" y="4748214"/>
            <a:ext cx="8462962" cy="34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27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3" r:id="rId2"/>
    <p:sldLayoutId id="2147483774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889398"/>
            <a:ext cx="8467725" cy="3519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58905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09E6539D-24EF-4225-BC0A-3A0BB40E6691}" type="slidenum">
              <a:rPr lang="en-US">
                <a:solidFill>
                  <a:srgbClr val="000000"/>
                </a:solidFill>
                <a:latin typeface="Arial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4748214"/>
            <a:ext cx="8462962" cy="34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pic>
        <p:nvPicPr>
          <p:cNvPr id="3078" name="Picture 30" descr="ti_stk_2c_pos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4813699"/>
            <a:ext cx="1136650" cy="2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ti_stk_2c_pos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4813699"/>
            <a:ext cx="1136650" cy="2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1561" name="Rectangle 9"/>
          <p:cNvSpPr>
            <a:spLocks noChangeArrowheads="1"/>
          </p:cNvSpPr>
          <p:nvPr/>
        </p:nvSpPr>
        <p:spPr bwMode="auto">
          <a:xfrm>
            <a:off x="338138" y="4748214"/>
            <a:ext cx="8462962" cy="34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23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9462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8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4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0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334329"/>
            <a:ext cx="8458200" cy="1841225"/>
          </a:xfrm>
        </p:spPr>
        <p:txBody>
          <a:bodyPr/>
          <a:lstStyle/>
          <a:p>
            <a:r>
              <a:rPr lang="en-US" sz="3200" dirty="0"/>
              <a:t>Capture on J7 </a:t>
            </a:r>
            <a:r>
              <a:rPr lang="en-US" sz="3200" dirty="0" smtClean="0"/>
              <a:t>through </a:t>
            </a:r>
            <a:r>
              <a:rPr lang="en-US" sz="3200" dirty="0"/>
              <a:t>CSI2RX Controller</a:t>
            </a:r>
            <a:br>
              <a:rPr lang="en-US" sz="3200" dirty="0"/>
            </a:br>
            <a:r>
              <a:rPr lang="en-US" sz="3200" dirty="0"/>
              <a:t> – Deep Dive</a:t>
            </a: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4B23947A-BBDC-415A-9E70-30212C1C5ED5}" type="slidenum">
              <a:rPr 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9773" y="4432104"/>
            <a:ext cx="11063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13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</a:t>
            </a:r>
            <a:r>
              <a:rPr lang="en-US" sz="1000" dirty="0" smtClean="0"/>
              <a:t>March 2019</a:t>
            </a:r>
            <a:endParaRPr lang="en-US" sz="10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48733" y="2922197"/>
            <a:ext cx="2514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r>
              <a:rPr lang="en-US" sz="2000" b="1" dirty="0" smtClean="0">
                <a:solidFill>
                  <a:srgbClr val="000000"/>
                </a:solidFill>
              </a:rPr>
              <a:t>amera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S</a:t>
            </a:r>
            <a:r>
              <a:rPr lang="en-US" sz="2000" b="1" dirty="0" smtClean="0">
                <a:solidFill>
                  <a:srgbClr val="000000"/>
                </a:solidFill>
              </a:rPr>
              <a:t>erial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</a:rPr>
              <a:t>nterface</a:t>
            </a:r>
          </a:p>
        </p:txBody>
      </p:sp>
    </p:spTree>
    <p:extLst>
      <p:ext uri="{BB962C8B-B14F-4D97-AF65-F5344CB8AC3E}">
        <p14:creationId xmlns:p14="http://schemas.microsoft.com/office/powerpoint/2010/main" val="338175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6" y="914399"/>
            <a:ext cx="4461927" cy="3843867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 smtClean="0"/>
              <a:t>Up to 16 Virtual Channels(with v2.0)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 smtClean="0"/>
              <a:t>Data formats supported: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RAW6/7/8/9/10/12/14/(with v2.0)16/20</a:t>
            </a:r>
            <a:endParaRPr lang="en-US" sz="16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RGB444/555/565/666/888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YUV420 8/10 bit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YUV422 8/10 bit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 smtClean="0"/>
              <a:t>MIPI D-PHY: 2.5 </a:t>
            </a:r>
            <a:r>
              <a:rPr lang="en-US" sz="2200" dirty="0" err="1" smtClean="0"/>
              <a:t>Gbps</a:t>
            </a:r>
            <a:r>
              <a:rPr lang="en-US" sz="2200" dirty="0" smtClean="0"/>
              <a:t> per lane and 4 lanes in total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CSI2 Standard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643" y="1168399"/>
            <a:ext cx="4557711" cy="209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95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5952"/>
            <a:ext cx="8458200" cy="891779"/>
          </a:xfrm>
        </p:spPr>
        <p:txBody>
          <a:bodyPr/>
          <a:lstStyle/>
          <a:p>
            <a:r>
              <a:rPr lang="en-US" dirty="0"/>
              <a:t>CSI2RX </a:t>
            </a:r>
            <a:r>
              <a:rPr lang="en-US" dirty="0" smtClean="0"/>
              <a:t>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3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5" y="914401"/>
            <a:ext cx="8467725" cy="3489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Compliant </a:t>
            </a:r>
            <a:r>
              <a:rPr lang="en-US" sz="2000" dirty="0"/>
              <a:t>with MIPI CSI‑2 v1.3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Virtual channel extension and RAW16/20 for MIPI CSI2 v2.0 support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Support of the MIPI CSI-2 protocol over DPHY PPI interface up to maximum 4*2.5 </a:t>
            </a:r>
            <a:r>
              <a:rPr lang="en-US" sz="2000" dirty="0" err="1"/>
              <a:t>Gbps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Configurable Data Lane positions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Programmable </a:t>
            </a:r>
            <a:r>
              <a:rPr lang="en-US" sz="2000" dirty="0" smtClean="0"/>
              <a:t>Interrupt Events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Protocol </a:t>
            </a:r>
            <a:r>
              <a:rPr lang="en-US" sz="2000" dirty="0" smtClean="0"/>
              <a:t>Error Detection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Virtual Channel / Data type </a:t>
            </a:r>
            <a:r>
              <a:rPr lang="en-US" sz="2000" dirty="0" smtClean="0"/>
              <a:t>de-interleaving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Processing of data on 4 independently configurable Streams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Payload FIFO operation</a:t>
            </a:r>
            <a:endParaRPr lang="en-US" sz="2000" dirty="0" smtClean="0"/>
          </a:p>
          <a:p>
            <a:pPr marL="457200" lvl="1" indent="0">
              <a:lnSpc>
                <a:spcPct val="80000"/>
              </a:lnSpc>
              <a:buNone/>
            </a:pPr>
            <a:endParaRPr lang="en-US" sz="16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CSI2RX </a:t>
            </a:r>
            <a:r>
              <a:rPr lang="en-US" dirty="0" smtClean="0"/>
              <a:t>Controller: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4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5952"/>
            <a:ext cx="8458200" cy="891779"/>
          </a:xfrm>
        </p:spPr>
        <p:txBody>
          <a:bodyPr/>
          <a:lstStyle/>
          <a:p>
            <a:r>
              <a:rPr lang="en-US" dirty="0"/>
              <a:t>CSI2RX FVID2 Driver</a:t>
            </a:r>
          </a:p>
        </p:txBody>
      </p:sp>
    </p:spTree>
    <p:extLst>
      <p:ext uri="{BB962C8B-B14F-4D97-AF65-F5344CB8AC3E}">
        <p14:creationId xmlns:p14="http://schemas.microsoft.com/office/powerpoint/2010/main" val="38268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5" y="914401"/>
            <a:ext cx="8467725" cy="3489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FVID2 Interface for applications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Capture of following formats:</a:t>
            </a:r>
          </a:p>
          <a:p>
            <a:pPr lvl="1">
              <a:lnSpc>
                <a:spcPct val="80000"/>
              </a:lnSpc>
            </a:pPr>
            <a:r>
              <a:rPr lang="en-US" sz="1100" dirty="0"/>
              <a:t>RAW8/10/12/14/16/20</a:t>
            </a:r>
          </a:p>
          <a:p>
            <a:pPr lvl="1">
              <a:lnSpc>
                <a:spcPct val="80000"/>
              </a:lnSpc>
            </a:pPr>
            <a:r>
              <a:rPr lang="en-US" sz="1100" dirty="0" smtClean="0"/>
              <a:t>YUV422-10 </a:t>
            </a:r>
            <a:r>
              <a:rPr lang="en-US" sz="1100" dirty="0"/>
              <a:t>bit</a:t>
            </a:r>
          </a:p>
          <a:p>
            <a:pPr lvl="1">
              <a:lnSpc>
                <a:spcPct val="80000"/>
              </a:lnSpc>
            </a:pPr>
            <a:r>
              <a:rPr lang="en-US" sz="1100" dirty="0" smtClean="0"/>
              <a:t>RGB888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Up to 32 capture channels per CSI2RX controller instance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OTF mode and loop-back mode to re-transmission pads of CSI2TX controller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Error Handling and Recovery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FIFO handling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D-PHY configuration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Configurable number of Data Lanes to use and their ordering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Frame drop buffer programming in case of Queue did not happen in time</a:t>
            </a:r>
          </a:p>
          <a:p>
            <a:pPr>
              <a:lnSpc>
                <a:spcPct val="80000"/>
              </a:lnSpc>
            </a:pPr>
            <a:endParaRPr lang="en-US" sz="1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CSI2RX FVID2 Driver: </a:t>
            </a:r>
            <a:r>
              <a:rPr lang="en-US" dirty="0" smtClean="0"/>
              <a:t>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0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CSI2RX FVID2 Driver: </a:t>
            </a:r>
            <a:r>
              <a:rPr lang="en-US" dirty="0" smtClean="0"/>
              <a:t>Overview(1/2)</a:t>
            </a:r>
            <a:endParaRPr lang="en-US" dirty="0"/>
          </a:p>
        </p:txBody>
      </p:sp>
      <p:pic>
        <p:nvPicPr>
          <p:cNvPr id="4099" name="Picture 3" descr="D:\Repos\PDK\pdk\internal_docs\doxygen\design\csirx\images\csirx_directory_stru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5" y="1085850"/>
            <a:ext cx="270375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2" y="1257300"/>
            <a:ext cx="24560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Capture Application </a:t>
            </a:r>
            <a:r>
              <a:rPr lang="en-US" dirty="0"/>
              <a:t>Layers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57606" y="1153425"/>
            <a:ext cx="1981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CSIRX </a:t>
            </a:r>
            <a:r>
              <a:rPr lang="en-US" dirty="0" smtClean="0"/>
              <a:t>Driver </a:t>
            </a:r>
            <a:r>
              <a:rPr lang="en-US" dirty="0"/>
              <a:t>Directory Structure</a:t>
            </a:r>
          </a:p>
        </p:txBody>
      </p:sp>
      <p:sp>
        <p:nvSpPr>
          <p:cNvPr id="3" name="Down Arrow 2"/>
          <p:cNvSpPr/>
          <p:nvPr/>
        </p:nvSpPr>
        <p:spPr>
          <a:xfrm>
            <a:off x="1524000" y="1543050"/>
            <a:ext cx="313616" cy="457200"/>
          </a:xfrm>
          <a:prstGeom prst="downArrow">
            <a:avLst/>
          </a:prstGeom>
          <a:solidFill>
            <a:srgbClr val="AAAAAA"/>
          </a:solidFill>
          <a:ln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6200000">
            <a:off x="5330694" y="851974"/>
            <a:ext cx="235212" cy="1295400"/>
          </a:xfrm>
          <a:prstGeom prst="downArrow">
            <a:avLst/>
          </a:prstGeom>
          <a:solidFill>
            <a:srgbClr val="AAAAAA"/>
          </a:solidFill>
          <a:ln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81000" y="2008584"/>
            <a:ext cx="5638800" cy="2506266"/>
            <a:chOff x="788377" y="155331"/>
            <a:chExt cx="4545623" cy="2508738"/>
          </a:xfrm>
        </p:grpSpPr>
        <p:sp>
          <p:nvSpPr>
            <p:cNvPr id="12" name="Rectangle 11"/>
            <p:cNvSpPr/>
            <p:nvPr/>
          </p:nvSpPr>
          <p:spPr>
            <a:xfrm>
              <a:off x="788377" y="155331"/>
              <a:ext cx="4545623" cy="25087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57626" y="214423"/>
              <a:ext cx="4414195" cy="2398955"/>
              <a:chOff x="857626" y="214423"/>
              <a:chExt cx="4414195" cy="2398955"/>
            </a:xfrm>
          </p:grpSpPr>
          <p:sp>
            <p:nvSpPr>
              <p:cNvPr id="14" name="Text Box 4"/>
              <p:cNvSpPr txBox="1"/>
              <p:nvPr/>
            </p:nvSpPr>
            <p:spPr>
              <a:xfrm>
                <a:off x="857866" y="214423"/>
                <a:ext cx="4413955" cy="27099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ea typeface="Calibri"/>
                    <a:cs typeface="Times New Roman"/>
                  </a:rPr>
                  <a:t>Application Layer</a:t>
                </a:r>
              </a:p>
            </p:txBody>
          </p:sp>
          <p:sp>
            <p:nvSpPr>
              <p:cNvPr id="15" name="Text Box 6"/>
              <p:cNvSpPr txBox="1"/>
              <p:nvPr/>
            </p:nvSpPr>
            <p:spPr>
              <a:xfrm>
                <a:off x="1698266" y="1511856"/>
                <a:ext cx="1360861" cy="269240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Times New Roman"/>
                    <a:ea typeface="Calibri"/>
                  </a:rPr>
                  <a:t>UDMA Driver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6" name="Text Box 6"/>
              <p:cNvSpPr txBox="1"/>
              <p:nvPr/>
            </p:nvSpPr>
            <p:spPr>
              <a:xfrm>
                <a:off x="857626" y="1895327"/>
                <a:ext cx="2200275" cy="718051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Times New Roman"/>
                    <a:ea typeface="Calibri"/>
                  </a:rPr>
                  <a:t>CSL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7" name="Text Box 7"/>
              <p:cNvSpPr txBox="1"/>
              <p:nvPr/>
            </p:nvSpPr>
            <p:spPr>
              <a:xfrm>
                <a:off x="987568" y="2284592"/>
                <a:ext cx="615453" cy="21554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800">
                    <a:effectLst/>
                    <a:latin typeface="Times New Roman"/>
                    <a:ea typeface="Calibri"/>
                    <a:cs typeface="Times New Roman"/>
                  </a:rPr>
                  <a:t>Common</a:t>
                </a:r>
                <a:endParaRPr lang="en-US" sz="11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8" name="Text Box 9"/>
              <p:cNvSpPr txBox="1"/>
              <p:nvPr/>
            </p:nvSpPr>
            <p:spPr>
              <a:xfrm>
                <a:off x="1641911" y="2284620"/>
                <a:ext cx="547370" cy="21526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800" dirty="0">
                    <a:effectLst/>
                    <a:latin typeface="Times New Roman"/>
                    <a:ea typeface="Times New Roman"/>
                  </a:rPr>
                  <a:t>CSIRX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9" name="Text Box 9"/>
              <p:cNvSpPr txBox="1"/>
              <p:nvPr/>
            </p:nvSpPr>
            <p:spPr>
              <a:xfrm>
                <a:off x="2223911" y="2283294"/>
                <a:ext cx="613696" cy="21463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800">
                    <a:effectLst/>
                    <a:latin typeface="Times New Roman"/>
                    <a:ea typeface="Times New Roman"/>
                  </a:rPr>
                  <a:t>SHIM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0" name="Text Box 6"/>
              <p:cNvSpPr txBox="1"/>
              <p:nvPr/>
            </p:nvSpPr>
            <p:spPr>
              <a:xfrm>
                <a:off x="3521137" y="1731689"/>
                <a:ext cx="1360170" cy="447068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Times New Roman"/>
                    <a:ea typeface="Calibri"/>
                  </a:rPr>
                  <a:t>External Serdes and Camera sensors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4151629" y="485347"/>
                <a:ext cx="1475" cy="124634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1963202" y="485272"/>
                <a:ext cx="2045" cy="24212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H="1">
                <a:off x="1958206" y="997755"/>
                <a:ext cx="4892" cy="141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H="1">
                <a:off x="2383017" y="1409213"/>
                <a:ext cx="263" cy="10264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1230489" y="1409213"/>
                <a:ext cx="0" cy="48582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2382891" y="1780822"/>
                <a:ext cx="0" cy="11392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1428044" y="485197"/>
                <a:ext cx="0" cy="65418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2767918" y="485458"/>
                <a:ext cx="0" cy="102616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 Box 6"/>
              <p:cNvSpPr txBox="1"/>
              <p:nvPr/>
            </p:nvSpPr>
            <p:spPr>
              <a:xfrm>
                <a:off x="857751" y="1139555"/>
                <a:ext cx="2200910" cy="269875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latin typeface="Times New Roman"/>
                    <a:ea typeface="Calibri"/>
                  </a:rPr>
                  <a:t>Capture Driver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0" name="Text Box 6"/>
              <p:cNvSpPr txBox="1"/>
              <p:nvPr/>
            </p:nvSpPr>
            <p:spPr>
              <a:xfrm>
                <a:off x="857786" y="727399"/>
                <a:ext cx="2201503" cy="270510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Times New Roman"/>
                    <a:ea typeface="Calibri"/>
                  </a:rPr>
                  <a:t>FVID2 Interface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5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5" y="914401"/>
            <a:ext cx="8467725" cy="3489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Interface files:</a:t>
            </a:r>
          </a:p>
          <a:p>
            <a:pPr lvl="1">
              <a:lnSpc>
                <a:spcPct val="80000"/>
              </a:lnSpc>
            </a:pPr>
            <a:r>
              <a:rPr lang="en-US" sz="1800" i="1" dirty="0" err="1" smtClean="0">
                <a:ea typeface="+mn-ea"/>
                <a:cs typeface="+mn-cs"/>
              </a:rPr>
              <a:t>pdk</a:t>
            </a:r>
            <a:r>
              <a:rPr lang="en-US" sz="1800" i="1" dirty="0" smtClean="0">
                <a:ea typeface="+mn-ea"/>
                <a:cs typeface="+mn-cs"/>
              </a:rPr>
              <a:t>/packages/</a:t>
            </a:r>
            <a:r>
              <a:rPr lang="en-US" sz="1800" i="1" dirty="0" err="1" smtClean="0">
                <a:ea typeface="+mn-ea"/>
                <a:cs typeface="+mn-cs"/>
              </a:rPr>
              <a:t>ti</a:t>
            </a:r>
            <a:r>
              <a:rPr lang="en-US" sz="1800" i="1" dirty="0" smtClean="0">
                <a:ea typeface="+mn-ea"/>
                <a:cs typeface="+mn-cs"/>
              </a:rPr>
              <a:t>/</a:t>
            </a:r>
            <a:r>
              <a:rPr lang="en-US" sz="1800" i="1" dirty="0" err="1" smtClean="0">
                <a:ea typeface="+mn-ea"/>
                <a:cs typeface="+mn-cs"/>
              </a:rPr>
              <a:t>drv</a:t>
            </a:r>
            <a:r>
              <a:rPr lang="en-US" sz="1800" i="1" dirty="0" smtClean="0">
                <a:ea typeface="+mn-ea"/>
                <a:cs typeface="+mn-cs"/>
              </a:rPr>
              <a:t>/</a:t>
            </a:r>
            <a:r>
              <a:rPr lang="en-US" sz="1800" i="1" dirty="0" err="1" smtClean="0">
                <a:ea typeface="+mn-ea"/>
                <a:cs typeface="+mn-cs"/>
              </a:rPr>
              <a:t>csirx</a:t>
            </a:r>
            <a:r>
              <a:rPr lang="en-US" sz="1800" i="1" dirty="0" smtClean="0">
                <a:ea typeface="+mn-ea"/>
                <a:cs typeface="+mn-cs"/>
              </a:rPr>
              <a:t>/</a:t>
            </a:r>
            <a:r>
              <a:rPr lang="en-US" sz="1800" i="1" dirty="0" err="1" smtClean="0">
                <a:ea typeface="+mn-ea"/>
                <a:cs typeface="+mn-cs"/>
              </a:rPr>
              <a:t>csirx.h</a:t>
            </a:r>
            <a:endParaRPr lang="en-US" sz="1800" i="1" dirty="0" smtClean="0">
              <a:ea typeface="+mn-ea"/>
              <a:cs typeface="+mn-cs"/>
            </a:endParaRPr>
          </a:p>
          <a:p>
            <a:pPr lvl="2">
              <a:lnSpc>
                <a:spcPct val="80000"/>
              </a:lnSpc>
            </a:pPr>
            <a:r>
              <a:rPr lang="en-US" sz="1600" dirty="0" smtClean="0">
                <a:ea typeface="+mn-ea"/>
                <a:cs typeface="+mn-cs"/>
              </a:rPr>
              <a:t>It </a:t>
            </a:r>
            <a:r>
              <a:rPr lang="en-US" sz="1600" dirty="0">
                <a:ea typeface="+mn-ea"/>
                <a:cs typeface="+mn-cs"/>
              </a:rPr>
              <a:t>is a capture driver interface file. Application should only include this file.</a:t>
            </a:r>
          </a:p>
          <a:p>
            <a:pPr lvl="1">
              <a:lnSpc>
                <a:spcPct val="80000"/>
              </a:lnSpc>
            </a:pPr>
            <a:r>
              <a:rPr lang="en-US" sz="1800" i="1" dirty="0" err="1" smtClean="0">
                <a:ea typeface="+mn-ea"/>
                <a:cs typeface="+mn-cs"/>
              </a:rPr>
              <a:t>pdk</a:t>
            </a:r>
            <a:r>
              <a:rPr lang="en-US" sz="1800" i="1" dirty="0" smtClean="0">
                <a:ea typeface="+mn-ea"/>
                <a:cs typeface="+mn-cs"/>
              </a:rPr>
              <a:t>/packages/</a:t>
            </a:r>
            <a:r>
              <a:rPr lang="en-US" sz="1800" i="1" dirty="0" err="1" smtClean="0">
                <a:ea typeface="+mn-ea"/>
                <a:cs typeface="+mn-cs"/>
              </a:rPr>
              <a:t>ti</a:t>
            </a:r>
            <a:r>
              <a:rPr lang="en-US" sz="1800" i="1" dirty="0" smtClean="0">
                <a:ea typeface="+mn-ea"/>
                <a:cs typeface="+mn-cs"/>
              </a:rPr>
              <a:t>/</a:t>
            </a:r>
            <a:r>
              <a:rPr lang="en-US" sz="1800" i="1" dirty="0" err="1" smtClean="0">
                <a:ea typeface="+mn-ea"/>
                <a:cs typeface="+mn-cs"/>
              </a:rPr>
              <a:t>drv</a:t>
            </a:r>
            <a:r>
              <a:rPr lang="en-US" sz="1800" i="1" dirty="0" smtClean="0">
                <a:ea typeface="+mn-ea"/>
                <a:cs typeface="+mn-cs"/>
              </a:rPr>
              <a:t>/</a:t>
            </a:r>
            <a:r>
              <a:rPr lang="en-US" sz="1800" i="1" dirty="0" err="1" smtClean="0">
                <a:ea typeface="+mn-ea"/>
                <a:cs typeface="+mn-cs"/>
              </a:rPr>
              <a:t>csirx</a:t>
            </a:r>
            <a:r>
              <a:rPr lang="en-US" sz="1800" i="1" dirty="0" smtClean="0">
                <a:ea typeface="+mn-ea"/>
                <a:cs typeface="+mn-cs"/>
              </a:rPr>
              <a:t>/include/</a:t>
            </a:r>
            <a:r>
              <a:rPr lang="en-US" sz="1800" i="1" dirty="0" err="1" smtClean="0">
                <a:ea typeface="+mn-ea"/>
                <a:cs typeface="+mn-cs"/>
              </a:rPr>
              <a:t>csirx_cfg.h</a:t>
            </a:r>
            <a:endParaRPr lang="en-US" sz="1800" i="1" dirty="0" smtClean="0">
              <a:ea typeface="+mn-ea"/>
              <a:cs typeface="+mn-cs"/>
            </a:endParaRPr>
          </a:p>
          <a:p>
            <a:pPr lvl="2">
              <a:lnSpc>
                <a:spcPct val="80000"/>
              </a:lnSpc>
            </a:pPr>
            <a:r>
              <a:rPr lang="en-US" sz="1600" dirty="0" smtClean="0">
                <a:ea typeface="+mn-ea"/>
                <a:cs typeface="+mn-cs"/>
              </a:rPr>
              <a:t>It </a:t>
            </a:r>
            <a:r>
              <a:rPr lang="en-US" sz="1600" dirty="0">
                <a:ea typeface="+mn-ea"/>
                <a:cs typeface="+mn-cs"/>
              </a:rPr>
              <a:t>is a capture drivers configuration file</a:t>
            </a:r>
            <a:r>
              <a:rPr lang="en-US" sz="1600" dirty="0" smtClean="0">
                <a:ea typeface="+mn-ea"/>
                <a:cs typeface="+mn-cs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Implementation files:</a:t>
            </a:r>
          </a:p>
          <a:p>
            <a:pPr lvl="1">
              <a:lnSpc>
                <a:spcPct val="80000"/>
              </a:lnSpc>
            </a:pPr>
            <a:r>
              <a:rPr lang="en-US" sz="1600" i="1" dirty="0" err="1" smtClean="0"/>
              <a:t>pdk</a:t>
            </a:r>
            <a:r>
              <a:rPr lang="en-US" sz="1600" i="1" dirty="0" smtClean="0"/>
              <a:t>/packages/</a:t>
            </a:r>
            <a:r>
              <a:rPr lang="en-US" sz="1600" i="1" dirty="0" err="1" smtClean="0"/>
              <a:t>ti</a:t>
            </a:r>
            <a:r>
              <a:rPr lang="en-US" sz="1600" i="1" dirty="0" smtClean="0"/>
              <a:t>/</a:t>
            </a:r>
            <a:r>
              <a:rPr lang="en-US" sz="1600" i="1" dirty="0" err="1" smtClean="0"/>
              <a:t>drv</a:t>
            </a:r>
            <a:r>
              <a:rPr lang="en-US" sz="1600" i="1" dirty="0" smtClean="0"/>
              <a:t>/</a:t>
            </a:r>
            <a:r>
              <a:rPr lang="en-US" sz="1600" i="1" dirty="0" err="1" smtClean="0"/>
              <a:t>csirx</a:t>
            </a:r>
            <a:r>
              <a:rPr lang="en-US" sz="1600" i="1" dirty="0" smtClean="0"/>
              <a:t>/</a:t>
            </a:r>
            <a:r>
              <a:rPr lang="en-US" sz="1600" i="1" dirty="0" err="1" smtClean="0"/>
              <a:t>src</a:t>
            </a:r>
            <a:endParaRPr lang="en-US" sz="1600" i="1" dirty="0"/>
          </a:p>
          <a:p>
            <a:pPr>
              <a:lnSpc>
                <a:spcPct val="80000"/>
              </a:lnSpc>
            </a:pPr>
            <a:r>
              <a:rPr lang="en-US" sz="2000" dirty="0" smtClean="0">
                <a:ea typeface="+mn-ea"/>
                <a:cs typeface="+mn-cs"/>
              </a:rPr>
              <a:t>SoC files:</a:t>
            </a:r>
          </a:p>
          <a:p>
            <a:pPr lvl="1">
              <a:lnSpc>
                <a:spcPct val="80000"/>
              </a:lnSpc>
            </a:pPr>
            <a:r>
              <a:rPr lang="en-US" sz="1600" i="1" dirty="0" err="1"/>
              <a:t>pdk</a:t>
            </a:r>
            <a:r>
              <a:rPr lang="en-US" sz="1600" i="1" dirty="0"/>
              <a:t>/packages/</a:t>
            </a:r>
            <a:r>
              <a:rPr lang="en-US" sz="1600" i="1" dirty="0" err="1"/>
              <a:t>ti</a:t>
            </a:r>
            <a:r>
              <a:rPr lang="en-US" sz="1600" i="1" dirty="0"/>
              <a:t>/</a:t>
            </a:r>
            <a:r>
              <a:rPr lang="en-US" sz="1600" i="1" dirty="0" err="1"/>
              <a:t>drv</a:t>
            </a:r>
            <a:r>
              <a:rPr lang="en-US" sz="1600" i="1" dirty="0"/>
              <a:t>/</a:t>
            </a:r>
            <a:r>
              <a:rPr lang="en-US" sz="1600" i="1" dirty="0" err="1"/>
              <a:t>csirx</a:t>
            </a:r>
            <a:r>
              <a:rPr lang="en-US" sz="1600" i="1" dirty="0"/>
              <a:t>/</a:t>
            </a:r>
            <a:r>
              <a:rPr lang="en-US" sz="1600" i="1" dirty="0" err="1"/>
              <a:t>soc</a:t>
            </a:r>
            <a:endParaRPr lang="en-US" sz="1600" i="1" dirty="0">
              <a:ea typeface="+mn-ea"/>
              <a:cs typeface="+mn-cs"/>
            </a:endParaRPr>
          </a:p>
          <a:p>
            <a:pPr>
              <a:lnSpc>
                <a:spcPct val="80000"/>
              </a:lnSpc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CSI2RX FVID2 Driver: </a:t>
            </a:r>
            <a:r>
              <a:rPr lang="en-US" dirty="0" smtClean="0"/>
              <a:t>Overview(2/2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062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5" y="914401"/>
            <a:ext cx="8467725" cy="375073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FVID2 APIs:</a:t>
            </a:r>
          </a:p>
          <a:p>
            <a:pPr lvl="1">
              <a:lnSpc>
                <a:spcPct val="80000"/>
              </a:lnSpc>
            </a:pPr>
            <a:r>
              <a:rPr lang="en-US" altLang="en-US" sz="1400" i="1" dirty="0"/>
              <a:t>FVID2_init</a:t>
            </a:r>
          </a:p>
          <a:p>
            <a:pPr lvl="2">
              <a:lnSpc>
                <a:spcPct val="80000"/>
              </a:lnSpc>
            </a:pPr>
            <a:r>
              <a:rPr lang="en-US" altLang="en-US" sz="1100" dirty="0"/>
              <a:t>Initializes the drivers and the hardware. Should be called before calling any of the FVID2 functions</a:t>
            </a:r>
          </a:p>
          <a:p>
            <a:pPr lvl="1">
              <a:lnSpc>
                <a:spcPct val="80000"/>
              </a:lnSpc>
            </a:pPr>
            <a:r>
              <a:rPr lang="en-US" altLang="en-US" sz="1400" i="1" dirty="0"/>
              <a:t>FVID2_deInit</a:t>
            </a:r>
          </a:p>
          <a:p>
            <a:pPr lvl="2">
              <a:lnSpc>
                <a:spcPct val="80000"/>
              </a:lnSpc>
            </a:pPr>
            <a:r>
              <a:rPr lang="en-US" altLang="en-US" sz="1100" dirty="0"/>
              <a:t>Un-initializes the drivers and the hardware</a:t>
            </a:r>
          </a:p>
          <a:p>
            <a:pPr lvl="1">
              <a:lnSpc>
                <a:spcPct val="80000"/>
              </a:lnSpc>
            </a:pPr>
            <a:r>
              <a:rPr lang="en-US" altLang="en-US" sz="1400" i="1" dirty="0"/>
              <a:t>FVID2_create</a:t>
            </a:r>
          </a:p>
          <a:p>
            <a:pPr lvl="2">
              <a:lnSpc>
                <a:spcPct val="80000"/>
              </a:lnSpc>
            </a:pPr>
            <a:r>
              <a:rPr lang="en-US" altLang="en-US" sz="1100" dirty="0"/>
              <a:t>Opens a instance/channel video driver</a:t>
            </a:r>
          </a:p>
          <a:p>
            <a:pPr lvl="1">
              <a:lnSpc>
                <a:spcPct val="80000"/>
              </a:lnSpc>
            </a:pPr>
            <a:r>
              <a:rPr lang="en-US" altLang="en-US" sz="1400" i="1" dirty="0"/>
              <a:t>FVID2_delete</a:t>
            </a:r>
          </a:p>
          <a:p>
            <a:pPr lvl="2">
              <a:lnSpc>
                <a:spcPct val="80000"/>
              </a:lnSpc>
            </a:pPr>
            <a:r>
              <a:rPr lang="en-US" altLang="en-US" sz="1100" dirty="0"/>
              <a:t>Closes a instance/channel of a video driver</a:t>
            </a:r>
          </a:p>
          <a:p>
            <a:pPr lvl="1">
              <a:lnSpc>
                <a:spcPct val="80000"/>
              </a:lnSpc>
            </a:pPr>
            <a:r>
              <a:rPr lang="en-US" altLang="en-US" sz="1400" i="1" dirty="0"/>
              <a:t>FVID2_control</a:t>
            </a:r>
          </a:p>
          <a:p>
            <a:pPr lvl="2">
              <a:lnSpc>
                <a:spcPct val="80000"/>
              </a:lnSpc>
            </a:pPr>
            <a:r>
              <a:rPr lang="en-US" altLang="en-US" sz="1100" dirty="0"/>
              <a:t>To send standard (set/get format, </a:t>
            </a:r>
            <a:r>
              <a:rPr lang="en-US" altLang="en-US" sz="1100" dirty="0" err="1"/>
              <a:t>alloc</a:t>
            </a:r>
            <a:r>
              <a:rPr lang="en-US" altLang="en-US" sz="1100" dirty="0"/>
              <a:t>/free buffers etc..) or device/driver specific control commands to  video driver</a:t>
            </a:r>
          </a:p>
          <a:p>
            <a:pPr lvl="1">
              <a:lnSpc>
                <a:spcPct val="80000"/>
              </a:lnSpc>
            </a:pPr>
            <a:r>
              <a:rPr lang="en-US" altLang="en-US" sz="1400" i="1" dirty="0"/>
              <a:t>FVID2_queue</a:t>
            </a:r>
          </a:p>
          <a:p>
            <a:pPr lvl="2">
              <a:lnSpc>
                <a:spcPct val="80000"/>
              </a:lnSpc>
            </a:pPr>
            <a:r>
              <a:rPr lang="en-US" altLang="en-US" sz="1100" dirty="0"/>
              <a:t>Submit a video buffer to video driver. Used in display/capture drivers</a:t>
            </a:r>
          </a:p>
          <a:p>
            <a:pPr lvl="1">
              <a:lnSpc>
                <a:spcPct val="80000"/>
              </a:lnSpc>
            </a:pPr>
            <a:r>
              <a:rPr lang="en-US" altLang="en-US" sz="1400" i="1" dirty="0"/>
              <a:t>FVID2_dequeue</a:t>
            </a:r>
          </a:p>
          <a:p>
            <a:pPr lvl="2">
              <a:lnSpc>
                <a:spcPct val="80000"/>
              </a:lnSpc>
            </a:pPr>
            <a:r>
              <a:rPr lang="en-US" altLang="en-US" sz="1100" dirty="0"/>
              <a:t>Get back a video buffer from the video driver. Used in display/capture drivers</a:t>
            </a:r>
          </a:p>
          <a:p>
            <a:pPr lvl="1">
              <a:lnSpc>
                <a:spcPct val="80000"/>
              </a:lnSpc>
            </a:pPr>
            <a:r>
              <a:rPr lang="en-US" altLang="en-US" sz="1400" i="1" dirty="0" smtClean="0"/>
              <a:t>FVID2_start</a:t>
            </a:r>
            <a:endParaRPr lang="en-US" altLang="en-US" sz="1400" i="1" dirty="0"/>
          </a:p>
          <a:p>
            <a:pPr lvl="2">
              <a:lnSpc>
                <a:spcPct val="80000"/>
              </a:lnSpc>
            </a:pPr>
            <a:r>
              <a:rPr lang="en-US" altLang="en-US" sz="1100" dirty="0"/>
              <a:t>Start video capture or display operation</a:t>
            </a:r>
            <a:r>
              <a:rPr lang="en-US" altLang="en-US" sz="1100" dirty="0" smtClean="0"/>
              <a:t>.</a:t>
            </a:r>
            <a:endParaRPr lang="en-US" altLang="en-US" sz="1100" dirty="0"/>
          </a:p>
          <a:p>
            <a:pPr lvl="1">
              <a:lnSpc>
                <a:spcPct val="80000"/>
              </a:lnSpc>
            </a:pPr>
            <a:r>
              <a:rPr lang="en-US" altLang="en-US" sz="1400" i="1" dirty="0"/>
              <a:t>FVID2_stop</a:t>
            </a:r>
          </a:p>
          <a:p>
            <a:pPr lvl="2">
              <a:lnSpc>
                <a:spcPct val="80000"/>
              </a:lnSpc>
            </a:pPr>
            <a:r>
              <a:rPr lang="en-US" altLang="en-US" sz="1100" dirty="0"/>
              <a:t>Stop video capture or display operation</a:t>
            </a:r>
            <a:r>
              <a:rPr lang="en-US" altLang="en-US" sz="1100" dirty="0" smtClean="0"/>
              <a:t>.</a:t>
            </a:r>
            <a:endParaRPr lang="en-US" altLang="en-US" sz="1100" dirty="0"/>
          </a:p>
          <a:p>
            <a:pPr>
              <a:lnSpc>
                <a:spcPct val="80000"/>
              </a:lnSpc>
            </a:pPr>
            <a:endParaRPr lang="en-US" sz="2800" dirty="0"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1775" y="136787"/>
            <a:ext cx="8458200" cy="610791"/>
          </a:xfrm>
        </p:spPr>
        <p:txBody>
          <a:bodyPr/>
          <a:lstStyle/>
          <a:p>
            <a:r>
              <a:rPr lang="en-US" dirty="0"/>
              <a:t>CSI2RX FVID2 Driver: </a:t>
            </a:r>
            <a:r>
              <a:rPr lang="en-US" dirty="0" smtClean="0"/>
              <a:t>Understanding FVID2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9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42900" y="112179"/>
            <a:ext cx="8458200" cy="628650"/>
          </a:xfrm>
        </p:spPr>
        <p:txBody>
          <a:bodyPr/>
          <a:lstStyle/>
          <a:p>
            <a:r>
              <a:rPr lang="en-US" dirty="0"/>
              <a:t>CSI2RX FVID2 Driver: </a:t>
            </a:r>
            <a:r>
              <a:rPr lang="en-US" dirty="0" smtClean="0"/>
              <a:t>Usage - Application(1/3)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42430"/>
            <a:ext cx="3736976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" name="Group 38"/>
          <p:cNvGrpSpPr/>
          <p:nvPr/>
        </p:nvGrpSpPr>
        <p:grpSpPr>
          <a:xfrm>
            <a:off x="4419600" y="821257"/>
            <a:ext cx="4343400" cy="2597646"/>
            <a:chOff x="4419600" y="914400"/>
            <a:chExt cx="4343400" cy="3463526"/>
          </a:xfrm>
        </p:grpSpPr>
        <p:sp>
          <p:nvSpPr>
            <p:cNvPr id="4" name="TextBox 3"/>
            <p:cNvSpPr txBox="1"/>
            <p:nvPr/>
          </p:nvSpPr>
          <p:spPr>
            <a:xfrm>
              <a:off x="4419600" y="914400"/>
              <a:ext cx="43434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Building CSI2RX Driver: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19600" y="1362685"/>
              <a:ext cx="4343400" cy="86177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latin typeface="Bahnschrift Light" panose="020B0502040204020203" pitchFamily="34" charset="0"/>
                </a:rPr>
                <a:t>gmake.exe -s -j csirx BOARD=j721e_sim CORE=mcu2_0 BUILD_PROFILE=release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19600" y="2331157"/>
              <a:ext cx="43434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Building CSI2RX Driver Sample Application: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419600" y="3146820"/>
              <a:ext cx="4343400" cy="123110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latin typeface="Bahnschrift Light" panose="020B0502040204020203" pitchFamily="34" charset="0"/>
                </a:rPr>
                <a:t>gmake.exe -s -j csirx_capture_testapp BOARD=j721e_sim CORE=mcu2_0 BUILD_PROFILE=release</a:t>
              </a:r>
            </a:p>
          </p:txBody>
        </p:sp>
      </p:grpSp>
      <p:sp>
        <p:nvSpPr>
          <p:cNvPr id="43" name="Down Arrow 42"/>
          <p:cNvSpPr/>
          <p:nvPr/>
        </p:nvSpPr>
        <p:spPr>
          <a:xfrm rot="5400000">
            <a:off x="4648070" y="3184656"/>
            <a:ext cx="235212" cy="1295400"/>
          </a:xfrm>
          <a:prstGeom prst="downArrow">
            <a:avLst/>
          </a:prstGeom>
          <a:solidFill>
            <a:srgbClr val="AAAAAA"/>
          </a:solidFill>
          <a:ln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356865" y="3534804"/>
            <a:ext cx="1981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</a:t>
            </a:r>
            <a:r>
              <a:rPr lang="en-US" dirty="0"/>
              <a:t>Calling Sequence</a:t>
            </a:r>
          </a:p>
        </p:txBody>
      </p:sp>
    </p:spTree>
    <p:extLst>
      <p:ext uri="{BB962C8B-B14F-4D97-AF65-F5344CB8AC3E}">
        <p14:creationId xmlns:p14="http://schemas.microsoft.com/office/powerpoint/2010/main" val="6492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1" y="960964"/>
            <a:ext cx="4191000" cy="3489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400" dirty="0"/>
              <a:t>Create parameters(</a:t>
            </a:r>
            <a:r>
              <a:rPr lang="en-US" sz="1400" dirty="0" err="1"/>
              <a:t>Csirx_CreateParams</a:t>
            </a:r>
            <a:r>
              <a:rPr lang="en-US" sz="1400" dirty="0"/>
              <a:t>):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200" dirty="0" err="1" smtClean="0">
                <a:ea typeface="+mn-ea"/>
                <a:cs typeface="+mn-cs"/>
              </a:rPr>
              <a:t>numCh</a:t>
            </a:r>
            <a:endParaRPr lang="en-US" sz="1200" dirty="0" smtClean="0">
              <a:ea typeface="+mn-ea"/>
              <a:cs typeface="+mn-cs"/>
            </a:endParaRPr>
          </a:p>
          <a:p>
            <a:pPr lvl="2">
              <a:lnSpc>
                <a:spcPct val="80000"/>
              </a:lnSpc>
            </a:pPr>
            <a:r>
              <a:rPr lang="en-US" sz="1100" dirty="0"/>
              <a:t>Number of channels to be configured/processed</a:t>
            </a:r>
            <a:endParaRPr lang="en-US" sz="1100" dirty="0" smtClean="0">
              <a:ea typeface="+mn-ea"/>
              <a:cs typeface="+mn-cs"/>
            </a:endParaRPr>
          </a:p>
          <a:p>
            <a:pPr lvl="1">
              <a:lnSpc>
                <a:spcPct val="80000"/>
              </a:lnSpc>
            </a:pPr>
            <a:r>
              <a:rPr lang="en-US" sz="1200" dirty="0" err="1">
                <a:ea typeface="+mn-ea"/>
                <a:cs typeface="+mn-cs"/>
              </a:rPr>
              <a:t>chCfg</a:t>
            </a:r>
            <a:endParaRPr lang="en-US" sz="1200" dirty="0">
              <a:ea typeface="+mn-ea"/>
              <a:cs typeface="+mn-cs"/>
            </a:endParaRPr>
          </a:p>
          <a:p>
            <a:pPr lvl="2">
              <a:lnSpc>
                <a:spcPct val="80000"/>
              </a:lnSpc>
            </a:pPr>
            <a:r>
              <a:rPr lang="en-US" sz="1100" dirty="0" smtClean="0">
                <a:ea typeface="+mn-ea"/>
                <a:cs typeface="+mn-cs"/>
              </a:rPr>
              <a:t>Channel configuration</a:t>
            </a:r>
          </a:p>
          <a:p>
            <a:pPr lvl="1">
              <a:lnSpc>
                <a:spcPct val="80000"/>
              </a:lnSpc>
            </a:pPr>
            <a:r>
              <a:rPr lang="en-US" sz="1200" dirty="0" err="1">
                <a:ea typeface="+mn-ea"/>
                <a:cs typeface="+mn-cs"/>
              </a:rPr>
              <a:t>instCfg</a:t>
            </a:r>
            <a:endParaRPr lang="en-US" sz="1200" dirty="0">
              <a:ea typeface="+mn-ea"/>
              <a:cs typeface="+mn-cs"/>
            </a:endParaRPr>
          </a:p>
          <a:p>
            <a:pPr lvl="2">
              <a:lnSpc>
                <a:spcPct val="80000"/>
              </a:lnSpc>
            </a:pPr>
            <a:r>
              <a:rPr lang="en-US" sz="1100" dirty="0" smtClean="0">
                <a:ea typeface="+mn-ea"/>
                <a:cs typeface="+mn-cs"/>
              </a:rPr>
              <a:t>Instance configuration</a:t>
            </a:r>
          </a:p>
          <a:p>
            <a:pPr lvl="1">
              <a:lnSpc>
                <a:spcPct val="80000"/>
              </a:lnSpc>
            </a:pPr>
            <a:r>
              <a:rPr lang="en-US" sz="1200" dirty="0" err="1">
                <a:ea typeface="+mn-ea"/>
                <a:cs typeface="+mn-cs"/>
              </a:rPr>
              <a:t>frameDropBuf</a:t>
            </a:r>
            <a:endParaRPr lang="en-US" sz="1200" dirty="0">
              <a:ea typeface="+mn-ea"/>
              <a:cs typeface="+mn-cs"/>
            </a:endParaRPr>
          </a:p>
          <a:p>
            <a:pPr lvl="2">
              <a:lnSpc>
                <a:spcPct val="80000"/>
              </a:lnSpc>
            </a:pPr>
            <a:r>
              <a:rPr lang="en-US" sz="1100" dirty="0"/>
              <a:t>Address of Frame Drop buffer</a:t>
            </a:r>
            <a:endParaRPr lang="en-US" sz="1100" dirty="0" smtClean="0">
              <a:ea typeface="+mn-ea"/>
              <a:cs typeface="+mn-cs"/>
            </a:endParaRPr>
          </a:p>
          <a:p>
            <a:pPr lvl="1">
              <a:lnSpc>
                <a:spcPct val="80000"/>
              </a:lnSpc>
            </a:pPr>
            <a:r>
              <a:rPr lang="en-US" sz="1200" dirty="0" err="1">
                <a:ea typeface="+mn-ea"/>
                <a:cs typeface="+mn-cs"/>
              </a:rPr>
              <a:t>frameDropBufLen</a:t>
            </a:r>
            <a:endParaRPr lang="en-US" sz="1200" dirty="0">
              <a:ea typeface="+mn-ea"/>
              <a:cs typeface="+mn-cs"/>
            </a:endParaRPr>
          </a:p>
          <a:p>
            <a:pPr lvl="2">
              <a:lnSpc>
                <a:spcPct val="80000"/>
              </a:lnSpc>
            </a:pPr>
            <a:r>
              <a:rPr lang="en-US" sz="1100" dirty="0"/>
              <a:t>Frame Drop buffer length in bytes</a:t>
            </a:r>
            <a:endParaRPr lang="en-US" sz="1100" dirty="0"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1775" y="162185"/>
            <a:ext cx="8458200" cy="610791"/>
          </a:xfrm>
        </p:spPr>
        <p:txBody>
          <a:bodyPr/>
          <a:lstStyle/>
          <a:p>
            <a:r>
              <a:rPr lang="en-US" dirty="0"/>
              <a:t>CSI2RX FVID2 Driver: </a:t>
            </a:r>
            <a:r>
              <a:rPr lang="en-US" dirty="0" smtClean="0"/>
              <a:t>Usage-Configurations(2/3)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4724400" y="938540"/>
            <a:ext cx="4191000" cy="34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400" dirty="0"/>
              <a:t>Channel configuration(</a:t>
            </a:r>
            <a:r>
              <a:rPr lang="en-US" sz="1400" dirty="0" err="1"/>
              <a:t>Csirx_ChCfg</a:t>
            </a:r>
            <a:r>
              <a:rPr lang="en-US" sz="1400" dirty="0"/>
              <a:t>):</a:t>
            </a:r>
          </a:p>
          <a:p>
            <a:pPr lvl="1">
              <a:lnSpc>
                <a:spcPct val="80000"/>
              </a:lnSpc>
            </a:pPr>
            <a:r>
              <a:rPr lang="en-US" sz="1200" dirty="0" err="1"/>
              <a:t>chId</a:t>
            </a:r>
            <a:endParaRPr lang="en-US" sz="1200" dirty="0"/>
          </a:p>
          <a:p>
            <a:pPr lvl="2">
              <a:lnSpc>
                <a:spcPct val="80000"/>
              </a:lnSpc>
            </a:pPr>
            <a:r>
              <a:rPr lang="en-US" sz="1100" dirty="0"/>
              <a:t>Unique channel ID</a:t>
            </a:r>
          </a:p>
          <a:p>
            <a:pPr lvl="1">
              <a:lnSpc>
                <a:spcPct val="80000"/>
              </a:lnSpc>
            </a:pPr>
            <a:r>
              <a:rPr lang="en-US" sz="1200" dirty="0" err="1"/>
              <a:t>chType</a:t>
            </a:r>
            <a:endParaRPr lang="en-US" sz="1200" dirty="0"/>
          </a:p>
          <a:p>
            <a:pPr lvl="2">
              <a:lnSpc>
                <a:spcPct val="80000"/>
              </a:lnSpc>
            </a:pPr>
            <a:r>
              <a:rPr lang="en-US" sz="1100" dirty="0"/>
              <a:t>Channel type: Capture, OTF, loop-back </a:t>
            </a:r>
          </a:p>
          <a:p>
            <a:pPr lvl="1">
              <a:lnSpc>
                <a:spcPct val="80000"/>
              </a:lnSpc>
            </a:pPr>
            <a:r>
              <a:rPr lang="en-US" sz="1200" dirty="0" err="1"/>
              <a:t>vcNum</a:t>
            </a:r>
            <a:endParaRPr lang="en-US" sz="1200" dirty="0"/>
          </a:p>
          <a:p>
            <a:pPr lvl="2">
              <a:lnSpc>
                <a:spcPct val="80000"/>
              </a:lnSpc>
            </a:pPr>
            <a:r>
              <a:rPr lang="en-US" sz="1100" dirty="0"/>
              <a:t>Virtual channel number</a:t>
            </a:r>
          </a:p>
          <a:p>
            <a:pPr lvl="1">
              <a:lnSpc>
                <a:spcPct val="80000"/>
              </a:lnSpc>
            </a:pPr>
            <a:r>
              <a:rPr lang="en-US" sz="1200" dirty="0" err="1"/>
              <a:t>inCsiDataType</a:t>
            </a:r>
            <a:endParaRPr lang="en-US" sz="1200" dirty="0"/>
          </a:p>
          <a:p>
            <a:pPr lvl="2">
              <a:lnSpc>
                <a:spcPct val="80000"/>
              </a:lnSpc>
            </a:pPr>
            <a:r>
              <a:rPr lang="en-US" sz="1100" dirty="0"/>
              <a:t>CSI2 data format for capturing</a:t>
            </a:r>
          </a:p>
          <a:p>
            <a:pPr lvl="1">
              <a:lnSpc>
                <a:spcPct val="80000"/>
              </a:lnSpc>
            </a:pPr>
            <a:r>
              <a:rPr lang="en-US" sz="1200" dirty="0" err="1"/>
              <a:t>outFmt</a:t>
            </a:r>
            <a:endParaRPr lang="en-US" sz="1200" dirty="0"/>
          </a:p>
          <a:p>
            <a:pPr lvl="2">
              <a:lnSpc>
                <a:spcPct val="80000"/>
              </a:lnSpc>
            </a:pPr>
            <a:r>
              <a:rPr lang="en-US" sz="1100" dirty="0"/>
              <a:t>Frame attributes like dimension, storage format specifier</a:t>
            </a:r>
          </a:p>
          <a:p>
            <a:pPr>
              <a:lnSpc>
                <a:spcPct val="80000"/>
              </a:lnSpc>
            </a:pPr>
            <a:r>
              <a:rPr lang="en-US" sz="1400" dirty="0"/>
              <a:t>Instance configuration(</a:t>
            </a:r>
            <a:r>
              <a:rPr lang="en-US" sz="1400" dirty="0" err="1"/>
              <a:t>Csirx_InstCfg</a:t>
            </a:r>
            <a:r>
              <a:rPr lang="en-US" sz="1400" dirty="0"/>
              <a:t>):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enableCsiv2p0Support</a:t>
            </a:r>
          </a:p>
          <a:p>
            <a:pPr lvl="2">
              <a:lnSpc>
                <a:spcPct val="80000"/>
              </a:lnSpc>
            </a:pPr>
            <a:r>
              <a:rPr lang="en-US" sz="1050" dirty="0"/>
              <a:t>Optional CSI2 v2.0 support enable control</a:t>
            </a:r>
          </a:p>
          <a:p>
            <a:pPr lvl="1">
              <a:lnSpc>
                <a:spcPct val="80000"/>
              </a:lnSpc>
            </a:pPr>
            <a:r>
              <a:rPr lang="en-US" sz="1200" dirty="0" err="1"/>
              <a:t>numDataLanes</a:t>
            </a:r>
            <a:endParaRPr lang="en-US" sz="1200" dirty="0"/>
          </a:p>
          <a:p>
            <a:pPr lvl="2">
              <a:lnSpc>
                <a:spcPct val="80000"/>
              </a:lnSpc>
            </a:pPr>
            <a:r>
              <a:rPr lang="en-US" sz="1050" dirty="0"/>
              <a:t>Number of data lanes used for capturing</a:t>
            </a:r>
          </a:p>
          <a:p>
            <a:pPr lvl="1">
              <a:lnSpc>
                <a:spcPct val="80000"/>
              </a:lnSpc>
            </a:pPr>
            <a:r>
              <a:rPr lang="en-US" sz="1200" dirty="0" err="1"/>
              <a:t>dataLanesMap</a:t>
            </a:r>
            <a:endParaRPr lang="en-US" sz="1200" dirty="0"/>
          </a:p>
          <a:p>
            <a:pPr lvl="2">
              <a:lnSpc>
                <a:spcPct val="80000"/>
              </a:lnSpc>
            </a:pPr>
            <a:r>
              <a:rPr lang="en-US" sz="1050" dirty="0"/>
              <a:t>Position of data lanes</a:t>
            </a:r>
          </a:p>
          <a:p>
            <a:pPr lvl="1">
              <a:lnSpc>
                <a:spcPct val="80000"/>
              </a:lnSpc>
            </a:pPr>
            <a:r>
              <a:rPr lang="en-US" sz="1200" dirty="0" err="1"/>
              <a:t>enableErrbypass</a:t>
            </a:r>
            <a:endParaRPr lang="en-US" sz="1200" dirty="0"/>
          </a:p>
          <a:p>
            <a:pPr lvl="2">
              <a:lnSpc>
                <a:spcPct val="80000"/>
              </a:lnSpc>
            </a:pPr>
            <a:r>
              <a:rPr lang="en-US" sz="1050" dirty="0"/>
              <a:t>Error bypass mode control</a:t>
            </a:r>
          </a:p>
          <a:p>
            <a:pPr>
              <a:lnSpc>
                <a:spcPct val="8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26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Capture Use-cases on J7</a:t>
            </a:r>
          </a:p>
          <a:p>
            <a:r>
              <a:rPr lang="en-US" dirty="0" smtClean="0"/>
              <a:t>What’s CSI2?</a:t>
            </a:r>
          </a:p>
          <a:p>
            <a:r>
              <a:rPr lang="en-US" dirty="0" smtClean="0"/>
              <a:t>CSI2RX Controller</a:t>
            </a:r>
          </a:p>
          <a:p>
            <a:r>
              <a:rPr lang="en-US" dirty="0" smtClean="0"/>
              <a:t>CSI2RX FVID2 Driver</a:t>
            </a:r>
          </a:p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7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1" y="914400"/>
            <a:ext cx="7239000" cy="285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Two channels RGB888 (1920 x 1080) capture configuration:</a:t>
            </a:r>
          </a:p>
          <a:p>
            <a:pPr>
              <a:lnSpc>
                <a:spcPct val="80000"/>
              </a:lnSpc>
            </a:pPr>
            <a:endParaRPr lang="en-US" sz="1200" dirty="0"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CSI2RX FVID2 Driver</a:t>
            </a:r>
            <a:r>
              <a:rPr lang="en-US"/>
              <a:t>: </a:t>
            </a:r>
            <a:r>
              <a:rPr lang="en-US" smtClean="0"/>
              <a:t>Usage-Example(3/3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205198"/>
            <a:ext cx="7239000" cy="344709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Code Snippet:</a:t>
            </a:r>
            <a:endParaRPr lang="en-US" sz="1600" b="1" dirty="0" smtClean="0"/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createPrms.numCh</a:t>
            </a:r>
            <a:r>
              <a:rPr lang="en-US" sz="1200" dirty="0">
                <a:latin typeface="Baskerville Old Face" panose="02020602080505020303" pitchFamily="18" charset="0"/>
              </a:rPr>
              <a:t> = 2U;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[0U].</a:t>
            </a:r>
            <a:r>
              <a:rPr lang="en-US" sz="1200" dirty="0" err="1">
                <a:latin typeface="Baskerville Old Face" panose="02020602080505020303" pitchFamily="18" charset="0"/>
              </a:rPr>
              <a:t>chId</a:t>
            </a:r>
            <a:r>
              <a:rPr lang="en-US" sz="1200" dirty="0">
                <a:latin typeface="Baskerville Old Face" panose="02020602080505020303" pitchFamily="18" charset="0"/>
              </a:rPr>
              <a:t> = 0U;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[0U].</a:t>
            </a:r>
            <a:r>
              <a:rPr lang="en-US" sz="1200" dirty="0" err="1">
                <a:latin typeface="Baskerville Old Face" panose="02020602080505020303" pitchFamily="18" charset="0"/>
              </a:rPr>
              <a:t>chType</a:t>
            </a:r>
            <a:r>
              <a:rPr lang="en-US" sz="1200" dirty="0">
                <a:latin typeface="Baskerville Old Face" panose="02020602080505020303" pitchFamily="18" charset="0"/>
              </a:rPr>
              <a:t> = CSIRX_CH_TYPE_CAPT;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[0U].</a:t>
            </a:r>
            <a:r>
              <a:rPr lang="en-US" sz="1200" dirty="0" err="1">
                <a:latin typeface="Baskerville Old Face" panose="02020602080505020303" pitchFamily="18" charset="0"/>
              </a:rPr>
              <a:t>vcNum</a:t>
            </a:r>
            <a:r>
              <a:rPr lang="en-US" sz="1200" dirty="0">
                <a:latin typeface="Baskerville Old Face" panose="02020602080505020303" pitchFamily="18" charset="0"/>
              </a:rPr>
              <a:t> = 0U;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[0U].</a:t>
            </a:r>
            <a:r>
              <a:rPr lang="en-US" sz="1200" dirty="0" err="1">
                <a:latin typeface="Baskerville Old Face" panose="02020602080505020303" pitchFamily="18" charset="0"/>
              </a:rPr>
              <a:t>inCsiDataType</a:t>
            </a:r>
            <a:r>
              <a:rPr lang="en-US" sz="1200" dirty="0">
                <a:latin typeface="Baskerville Old Face" panose="02020602080505020303" pitchFamily="18" charset="0"/>
              </a:rPr>
              <a:t> = FVID2_CSI2_DF_RGB888;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[0U].</a:t>
            </a:r>
            <a:r>
              <a:rPr lang="en-US" sz="1200" dirty="0" err="1">
                <a:latin typeface="Baskerville Old Face" panose="02020602080505020303" pitchFamily="18" charset="0"/>
              </a:rPr>
              <a:t>outFmt.width</a:t>
            </a:r>
            <a:r>
              <a:rPr lang="en-US" sz="1200" dirty="0">
                <a:latin typeface="Baskerville Old Face" panose="02020602080505020303" pitchFamily="18" charset="0"/>
              </a:rPr>
              <a:t> = 1920U;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[0U].</a:t>
            </a:r>
            <a:r>
              <a:rPr lang="en-US" sz="1200" dirty="0" err="1">
                <a:latin typeface="Baskerville Old Face" panose="02020602080505020303" pitchFamily="18" charset="0"/>
              </a:rPr>
              <a:t>outFmt.height</a:t>
            </a:r>
            <a:r>
              <a:rPr lang="en-US" sz="1200" dirty="0">
                <a:latin typeface="Baskerville Old Face" panose="02020602080505020303" pitchFamily="18" charset="0"/>
              </a:rPr>
              <a:t> = 1080U;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[0U].</a:t>
            </a:r>
            <a:r>
              <a:rPr lang="en-US" sz="1200" dirty="0" err="1">
                <a:latin typeface="Baskerville Old Face" panose="02020602080505020303" pitchFamily="18" charset="0"/>
              </a:rPr>
              <a:t>outFmt.pitch</a:t>
            </a:r>
            <a:r>
              <a:rPr lang="en-US" sz="1200" dirty="0">
                <a:latin typeface="Baskerville Old Face" panose="02020602080505020303" pitchFamily="18" charset="0"/>
              </a:rPr>
              <a:t>[0U] = (1920U * 4U);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[0U].</a:t>
            </a:r>
            <a:r>
              <a:rPr lang="en-US" sz="1200" dirty="0" err="1">
                <a:latin typeface="Baskerville Old Face" panose="02020602080505020303" pitchFamily="18" charset="0"/>
              </a:rPr>
              <a:t>outFmt.dataFormat</a:t>
            </a:r>
            <a:r>
              <a:rPr lang="en-US" sz="1200" dirty="0">
                <a:latin typeface="Baskerville Old Face" panose="02020602080505020303" pitchFamily="18" charset="0"/>
              </a:rPr>
              <a:t> = FVID2_DF_BGRX32_8888;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[1U].</a:t>
            </a:r>
            <a:r>
              <a:rPr lang="en-US" sz="1200" dirty="0" err="1">
                <a:latin typeface="Baskerville Old Face" panose="02020602080505020303" pitchFamily="18" charset="0"/>
              </a:rPr>
              <a:t>chId</a:t>
            </a:r>
            <a:r>
              <a:rPr lang="en-US" sz="1200" dirty="0">
                <a:latin typeface="Baskerville Old Face" panose="02020602080505020303" pitchFamily="18" charset="0"/>
              </a:rPr>
              <a:t> = 1U;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[1U].</a:t>
            </a:r>
            <a:r>
              <a:rPr lang="en-US" sz="1200" dirty="0" err="1">
                <a:latin typeface="Baskerville Old Face" panose="02020602080505020303" pitchFamily="18" charset="0"/>
              </a:rPr>
              <a:t>chType</a:t>
            </a:r>
            <a:r>
              <a:rPr lang="en-US" sz="1200" dirty="0">
                <a:latin typeface="Baskerville Old Face" panose="02020602080505020303" pitchFamily="18" charset="0"/>
              </a:rPr>
              <a:t> = CSIRX_CH_TYPE_CAPT;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[1U].</a:t>
            </a:r>
            <a:r>
              <a:rPr lang="en-US" sz="1200" dirty="0" err="1">
                <a:latin typeface="Baskerville Old Face" panose="02020602080505020303" pitchFamily="18" charset="0"/>
              </a:rPr>
              <a:t>vcNum</a:t>
            </a:r>
            <a:r>
              <a:rPr lang="en-US" sz="1200" dirty="0">
                <a:latin typeface="Baskerville Old Face" panose="02020602080505020303" pitchFamily="18" charset="0"/>
              </a:rPr>
              <a:t> = 1U;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[1U].</a:t>
            </a:r>
            <a:r>
              <a:rPr lang="en-US" sz="1200" dirty="0" err="1">
                <a:latin typeface="Baskerville Old Face" panose="02020602080505020303" pitchFamily="18" charset="0"/>
              </a:rPr>
              <a:t>inCsiDataType</a:t>
            </a:r>
            <a:r>
              <a:rPr lang="en-US" sz="1200" dirty="0">
                <a:latin typeface="Baskerville Old Face" panose="02020602080505020303" pitchFamily="18" charset="0"/>
              </a:rPr>
              <a:t> = FVID2_CSI2_DF_RGB888;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[1U].</a:t>
            </a:r>
            <a:r>
              <a:rPr lang="en-US" sz="1200" dirty="0" err="1">
                <a:latin typeface="Baskerville Old Face" panose="02020602080505020303" pitchFamily="18" charset="0"/>
              </a:rPr>
              <a:t>outFmt.width</a:t>
            </a:r>
            <a:r>
              <a:rPr lang="en-US" sz="1200" dirty="0">
                <a:latin typeface="Baskerville Old Face" panose="02020602080505020303" pitchFamily="18" charset="0"/>
              </a:rPr>
              <a:t> = 1920U;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[1U].</a:t>
            </a:r>
            <a:r>
              <a:rPr lang="en-US" sz="1200" dirty="0" err="1">
                <a:latin typeface="Baskerville Old Face" panose="02020602080505020303" pitchFamily="18" charset="0"/>
              </a:rPr>
              <a:t>outFmt.height</a:t>
            </a:r>
            <a:r>
              <a:rPr lang="en-US" sz="1200" dirty="0">
                <a:latin typeface="Baskerville Old Face" panose="02020602080505020303" pitchFamily="18" charset="0"/>
              </a:rPr>
              <a:t> = 1080U;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[1U].</a:t>
            </a:r>
            <a:r>
              <a:rPr lang="en-US" sz="1200" dirty="0" err="1">
                <a:latin typeface="Baskerville Old Face" panose="02020602080505020303" pitchFamily="18" charset="0"/>
              </a:rPr>
              <a:t>outFmt.pitch</a:t>
            </a:r>
            <a:r>
              <a:rPr lang="en-US" sz="1200" dirty="0">
                <a:latin typeface="Baskerville Old Face" panose="02020602080505020303" pitchFamily="18" charset="0"/>
              </a:rPr>
              <a:t>[0U] = (1920U * 4U);</a:t>
            </a:r>
          </a:p>
          <a:p>
            <a:r>
              <a:rPr lang="en-US" sz="1200" dirty="0" err="1">
                <a:latin typeface="Baskerville Old Face" panose="02020602080505020303" pitchFamily="18" charset="0"/>
              </a:rPr>
              <a:t>createPrms.chCfg</a:t>
            </a:r>
            <a:r>
              <a:rPr lang="en-US" sz="1200" dirty="0">
                <a:latin typeface="Baskerville Old Face" panose="02020602080505020303" pitchFamily="18" charset="0"/>
              </a:rPr>
              <a:t>[1U].</a:t>
            </a:r>
            <a:r>
              <a:rPr lang="en-US" sz="1200" dirty="0" err="1">
                <a:latin typeface="Baskerville Old Face" panose="02020602080505020303" pitchFamily="18" charset="0"/>
              </a:rPr>
              <a:t>outFmt.dataFormat</a:t>
            </a:r>
            <a:r>
              <a:rPr lang="en-US" sz="1200" dirty="0">
                <a:latin typeface="Baskerville Old Face" panose="02020602080505020303" pitchFamily="18" charset="0"/>
              </a:rPr>
              <a:t> = FVID2_DF_BGRX32_8888;</a:t>
            </a:r>
          </a:p>
        </p:txBody>
      </p:sp>
    </p:spTree>
    <p:extLst>
      <p:ext uri="{BB962C8B-B14F-4D97-AF65-F5344CB8AC3E}">
        <p14:creationId xmlns:p14="http://schemas.microsoft.com/office/powerpoint/2010/main" val="4829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5" y="963931"/>
            <a:ext cx="8467725" cy="3489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Capture </a:t>
            </a:r>
            <a:r>
              <a:rPr lang="en-US" dirty="0"/>
              <a:t>of following formats</a:t>
            </a:r>
            <a:r>
              <a:rPr lang="en-US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RAW6/7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YUV420-8 bit</a:t>
            </a:r>
          </a:p>
          <a:p>
            <a:pPr lvl="1">
              <a:lnSpc>
                <a:spcPct val="80000"/>
              </a:lnSpc>
            </a:pPr>
            <a:r>
              <a:rPr lang="en-US" sz="1200" dirty="0" smtClean="0"/>
              <a:t>RGB565/RGB666</a:t>
            </a:r>
          </a:p>
          <a:p>
            <a:pPr>
              <a:lnSpc>
                <a:spcPct val="80000"/>
              </a:lnSpc>
            </a:pPr>
            <a:r>
              <a:rPr lang="en-US" dirty="0"/>
              <a:t>Dynamic </a:t>
            </a:r>
            <a:r>
              <a:rPr lang="en-US" dirty="0" smtClean="0"/>
              <a:t>Stream configuration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Lane </a:t>
            </a:r>
            <a:r>
              <a:rPr lang="en-US" dirty="0"/>
              <a:t>Polarity Position </a:t>
            </a:r>
            <a:r>
              <a:rPr lang="en-US" dirty="0" smtClean="0"/>
              <a:t>change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Clock Lane position configuration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1775" y="179546"/>
            <a:ext cx="8458200" cy="610791"/>
          </a:xfrm>
        </p:spPr>
        <p:txBody>
          <a:bodyPr/>
          <a:lstStyle/>
          <a:p>
            <a:r>
              <a:rPr lang="en-US" dirty="0"/>
              <a:t>CSI2RX FVID2 Driver: </a:t>
            </a:r>
            <a:r>
              <a:rPr lang="en-US" dirty="0" smtClean="0"/>
              <a:t>Un-supported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5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q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5" y="1028700"/>
            <a:ext cx="515286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3486152"/>
            <a:ext cx="7772400" cy="110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kern="0" smtClean="0"/>
              <a:t>Questions?</a:t>
            </a:r>
            <a:br>
              <a:rPr lang="en-US" altLang="en-US" sz="2800" kern="0" smtClean="0"/>
            </a:br>
            <a:r>
              <a:rPr lang="en-US" altLang="en-US" sz="2800" kern="0" smtClean="0"/>
              <a:t>Thank You</a:t>
            </a:r>
            <a:endParaRPr lang="en-US" alt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146731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0226818\AppData\Local\Microsoft\Windows\Temporary Internet Files\Content.Outlook\9YN0RZP8\Video copyrigh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42"/>
          <a:stretch>
            <a:fillRect/>
          </a:stretch>
        </p:blipFill>
        <p:spPr bwMode="auto">
          <a:xfrm>
            <a:off x="930277" y="250826"/>
            <a:ext cx="7281863" cy="340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-794" y="3149422"/>
            <a:ext cx="9144000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dirty="0" smtClean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Arial" charset="0"/>
              </a:rPr>
              <a:t>© </a:t>
            </a:r>
            <a:r>
              <a:rPr lang="en-US" altLang="en-US" sz="1600" smtClean="0">
                <a:solidFill>
                  <a:srgbClr val="000000"/>
                </a:solidFill>
                <a:latin typeface="Arial" charset="0"/>
              </a:rPr>
              <a:t>Copyright 2019 </a:t>
            </a:r>
            <a:r>
              <a:rPr lang="en-US" altLang="en-US" sz="1600" dirty="0" smtClean="0">
                <a:solidFill>
                  <a:srgbClr val="000000"/>
                </a:solidFill>
                <a:latin typeface="Arial" charset="0"/>
              </a:rPr>
              <a:t>Texas Instruments Incorporated.  All rights reserved.</a:t>
            </a:r>
            <a:endParaRPr lang="en-US" altLang="en-US" sz="1600" b="1" dirty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dirty="0" smtClean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This material is provided strictly “as-is,” for informational purposes only, and without any warranty.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Use of this material is subject to TI’s</a:t>
            </a:r>
            <a:r>
              <a:rPr lang="en-US" altLang="en-US" sz="95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950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Arial" charset="0"/>
              </a:rPr>
              <a:t>Terms of Use</a:t>
            </a:r>
            <a:r>
              <a:rPr lang="en-US" altLang="en-US" sz="950" b="1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viewable at TI.com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b="1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0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1932" y="1861528"/>
            <a:ext cx="3223807" cy="610791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Backup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59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1775" y="132554"/>
            <a:ext cx="8458200" cy="610791"/>
          </a:xfrm>
        </p:spPr>
        <p:txBody>
          <a:bodyPr/>
          <a:lstStyle/>
          <a:p>
            <a:r>
              <a:rPr lang="en-US" dirty="0"/>
              <a:t>CSI2RX Controller: Top-level </a:t>
            </a:r>
            <a:r>
              <a:rPr lang="en-US" dirty="0" smtClean="0"/>
              <a:t>Block Diagram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539" y="914401"/>
            <a:ext cx="6920965" cy="377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90205" y="940378"/>
            <a:ext cx="162791" cy="62345"/>
          </a:xfrm>
          <a:prstGeom prst="rect">
            <a:avLst/>
          </a:prstGeom>
          <a:solidFill>
            <a:srgbClr val="C0CFE2"/>
          </a:solidFill>
          <a:ln>
            <a:solidFill>
              <a:srgbClr val="C0CF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23556" y="1056409"/>
            <a:ext cx="162791" cy="62345"/>
          </a:xfrm>
          <a:prstGeom prst="rect">
            <a:avLst/>
          </a:prstGeom>
          <a:solidFill>
            <a:srgbClr val="C0CFE2"/>
          </a:solidFill>
          <a:ln>
            <a:solidFill>
              <a:srgbClr val="C0CF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5399" y="1168977"/>
            <a:ext cx="162791" cy="62345"/>
          </a:xfrm>
          <a:prstGeom prst="rect">
            <a:avLst/>
          </a:prstGeom>
          <a:solidFill>
            <a:srgbClr val="C0CFE2"/>
          </a:solidFill>
          <a:ln>
            <a:solidFill>
              <a:srgbClr val="C0CF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199408" y="1425287"/>
            <a:ext cx="162791" cy="62345"/>
          </a:xfrm>
          <a:prstGeom prst="rect">
            <a:avLst/>
          </a:prstGeom>
          <a:solidFill>
            <a:srgbClr val="C0CFE2"/>
          </a:solidFill>
          <a:ln>
            <a:solidFill>
              <a:srgbClr val="C0CF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3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CSI2RX </a:t>
            </a:r>
            <a:r>
              <a:rPr lang="en-US" dirty="0" smtClean="0"/>
              <a:t>Controller: J721E Integration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30931" y="685800"/>
            <a:ext cx="8599859" cy="4057649"/>
            <a:chOff x="0" y="143610"/>
            <a:chExt cx="6290194" cy="3862360"/>
          </a:xfrm>
        </p:grpSpPr>
        <p:pic>
          <p:nvPicPr>
            <p:cNvPr id="8" name="Picture 7" descr="D:\Repos\PDK\pdk\internal_docs\doxygen\design\csirx\images\csirx_j7es_integration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67456"/>
              <a:ext cx="4277838" cy="3338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 descr="D:\Repos\PDK\pdk\internal_docs\doxygen\design\csirx\images\csirx_func_block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6023" y="304851"/>
              <a:ext cx="1554171" cy="1806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Oval 9"/>
            <p:cNvSpPr/>
            <p:nvPr/>
          </p:nvSpPr>
          <p:spPr>
            <a:xfrm>
              <a:off x="973015" y="1912699"/>
              <a:ext cx="641796" cy="744419"/>
            </a:xfrm>
            <a:prstGeom prst="ellipse">
              <a:avLst/>
            </a:prstGeom>
            <a:noFill/>
            <a:ln w="952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1293913" y="304851"/>
              <a:ext cx="3441981" cy="160784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316185" y="2104295"/>
              <a:ext cx="4958423" cy="552823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7"/>
            <p:cNvSpPr txBox="1"/>
            <p:nvPr/>
          </p:nvSpPr>
          <p:spPr>
            <a:xfrm>
              <a:off x="1134145" y="483973"/>
              <a:ext cx="1811278" cy="26669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J721E Integration Overview</a:t>
              </a:r>
              <a:endParaRPr lang="en-US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4" name="Text Box 255"/>
            <p:cNvSpPr txBox="1"/>
            <p:nvPr/>
          </p:nvSpPr>
          <p:spPr>
            <a:xfrm>
              <a:off x="4892883" y="143610"/>
              <a:ext cx="1365139" cy="2660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 dirty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CSI2RX Functional Block Diagram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506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Acronyms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0" y="889399"/>
            <a:ext cx="4238625" cy="3519488"/>
          </a:xfrm>
        </p:spPr>
        <p:txBody>
          <a:bodyPr/>
          <a:lstStyle/>
          <a:p>
            <a:r>
              <a:rPr lang="en-US" sz="1800" dirty="0" smtClean="0"/>
              <a:t>CMS – Camera Mirror Systems</a:t>
            </a:r>
          </a:p>
          <a:p>
            <a:r>
              <a:rPr lang="en-US" sz="1800" dirty="0" smtClean="0"/>
              <a:t>OTF – On the fly</a:t>
            </a:r>
          </a:p>
          <a:p>
            <a:r>
              <a:rPr lang="en-US" sz="1800" dirty="0" smtClean="0"/>
              <a:t>WDR – Wide Dynamic Range</a:t>
            </a:r>
          </a:p>
          <a:p>
            <a:r>
              <a:rPr lang="en-US" sz="1800" dirty="0" smtClean="0"/>
              <a:t>VC – CSI2 Virtual Channel</a:t>
            </a:r>
          </a:p>
          <a:p>
            <a:r>
              <a:rPr lang="en-US" sz="1800" dirty="0" smtClean="0"/>
              <a:t>DT – CSI2 Data Type</a:t>
            </a:r>
          </a:p>
          <a:p>
            <a:r>
              <a:rPr lang="en-US" sz="1800" dirty="0" smtClean="0"/>
              <a:t>VISS – Vision Imaging Sub System</a:t>
            </a:r>
          </a:p>
          <a:p>
            <a:r>
              <a:rPr lang="en-US" sz="1800" dirty="0" smtClean="0"/>
              <a:t>ISP – Image Signal Processing</a:t>
            </a:r>
          </a:p>
          <a:p>
            <a:r>
              <a:rPr lang="en-US" sz="1800" dirty="0" err="1"/>
              <a:t>bpp</a:t>
            </a:r>
            <a:r>
              <a:rPr lang="en-US" sz="1800" dirty="0"/>
              <a:t> – bits </a:t>
            </a:r>
            <a:r>
              <a:rPr lang="en-US" sz="1800" dirty="0" smtClean="0"/>
              <a:t>per pixel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05200" y="4874395"/>
            <a:ext cx="2133600" cy="154782"/>
          </a:xfrm>
          <a:prstGeom prst="rect">
            <a:avLst/>
          </a:prstGeom>
        </p:spPr>
        <p:txBody>
          <a:bodyPr lIns="64008" tIns="32004" rIns="64008" bIns="32004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05342" y="881062"/>
            <a:ext cx="4238625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 smtClean="0"/>
              <a:t>ECC</a:t>
            </a:r>
            <a:r>
              <a:rPr lang="en-US" sz="1800" dirty="0"/>
              <a:t> </a:t>
            </a:r>
            <a:r>
              <a:rPr lang="en-US" sz="1800" dirty="0" smtClean="0"/>
              <a:t>– Error </a:t>
            </a:r>
            <a:r>
              <a:rPr lang="en-US" sz="1800" dirty="0"/>
              <a:t>Correction </a:t>
            </a:r>
            <a:r>
              <a:rPr lang="en-US" sz="1800" dirty="0" smtClean="0"/>
              <a:t>Code</a:t>
            </a:r>
          </a:p>
          <a:p>
            <a:r>
              <a:rPr lang="en-US" sz="1800" dirty="0" smtClean="0"/>
              <a:t>I2C </a:t>
            </a:r>
            <a:r>
              <a:rPr lang="en-US" sz="1800" dirty="0"/>
              <a:t>– </a:t>
            </a:r>
            <a:r>
              <a:rPr lang="en-US" sz="1800" dirty="0" smtClean="0"/>
              <a:t>Inter-Integrated Circuit</a:t>
            </a:r>
          </a:p>
          <a:p>
            <a:r>
              <a:rPr lang="en-US" sz="1800" dirty="0"/>
              <a:t>UDMA – Unified DMA Controller</a:t>
            </a:r>
          </a:p>
          <a:p>
            <a:r>
              <a:rPr lang="en-US" sz="1800" dirty="0"/>
              <a:t>PSI – Packet Streaming Interface</a:t>
            </a:r>
          </a:p>
          <a:p>
            <a:r>
              <a:rPr lang="en-US" sz="1800" dirty="0"/>
              <a:t>EMI – Electro Magnetic Interference</a:t>
            </a:r>
          </a:p>
          <a:p>
            <a:r>
              <a:rPr lang="en-US" sz="1800" dirty="0"/>
              <a:t>CRC – Cyclic Redundancy Check</a:t>
            </a:r>
          </a:p>
          <a:p>
            <a:r>
              <a:rPr lang="en-US" sz="1800" dirty="0"/>
              <a:t>DDR – Dual Data </a:t>
            </a:r>
            <a:r>
              <a:rPr lang="en-US" sz="1800" dirty="0" smtClean="0"/>
              <a:t>Rate</a:t>
            </a:r>
          </a:p>
          <a:p>
            <a:r>
              <a:rPr lang="en-US" sz="1800" dirty="0" smtClean="0"/>
              <a:t>SoC</a:t>
            </a:r>
            <a:r>
              <a:rPr lang="en-US" sz="1800" dirty="0"/>
              <a:t> – </a:t>
            </a:r>
            <a:r>
              <a:rPr lang="en-US" sz="1800" dirty="0" smtClean="0"/>
              <a:t>System on Chip</a:t>
            </a:r>
            <a:endParaRPr lang="en-US" sz="1800" dirty="0"/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81840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5952"/>
            <a:ext cx="8458200" cy="891779"/>
          </a:xfrm>
        </p:spPr>
        <p:txBody>
          <a:bodyPr/>
          <a:lstStyle/>
          <a:p>
            <a:r>
              <a:rPr lang="en-US" dirty="0"/>
              <a:t>Capture Use-case on </a:t>
            </a:r>
            <a:r>
              <a:rPr lang="en-US" dirty="0" smtClean="0"/>
              <a:t>J7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1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45253"/>
            <a:ext cx="8458200" cy="610791"/>
          </a:xfrm>
        </p:spPr>
        <p:txBody>
          <a:bodyPr/>
          <a:lstStyle/>
          <a:p>
            <a:r>
              <a:rPr lang="en-US" sz="3200" dirty="0"/>
              <a:t>Capture </a:t>
            </a:r>
            <a:r>
              <a:rPr lang="en-US" sz="3200" dirty="0" smtClean="0"/>
              <a:t>Use-case(1/3): Multi-Sensor</a:t>
            </a:r>
            <a:br>
              <a:rPr lang="en-US" sz="3200" dirty="0" smtClean="0"/>
            </a:br>
            <a:r>
              <a:rPr lang="en-US" sz="3200" dirty="0" smtClean="0"/>
              <a:t>(e.g. </a:t>
            </a:r>
            <a:r>
              <a:rPr lang="en-US" sz="3200" dirty="0"/>
              <a:t>Surround View, CMS, Radar)</a:t>
            </a:r>
          </a:p>
        </p:txBody>
      </p:sp>
      <p:grpSp>
        <p:nvGrpSpPr>
          <p:cNvPr id="174" name="Group 173"/>
          <p:cNvGrpSpPr/>
          <p:nvPr/>
        </p:nvGrpSpPr>
        <p:grpSpPr>
          <a:xfrm>
            <a:off x="286870" y="914403"/>
            <a:ext cx="8632342" cy="3666589"/>
            <a:chOff x="286865" y="1219201"/>
            <a:chExt cx="8632342" cy="4888784"/>
          </a:xfrm>
        </p:grpSpPr>
        <p:grpSp>
          <p:nvGrpSpPr>
            <p:cNvPr id="88" name="Group 87"/>
            <p:cNvGrpSpPr/>
            <p:nvPr/>
          </p:nvGrpSpPr>
          <p:grpSpPr>
            <a:xfrm>
              <a:off x="286865" y="1219201"/>
              <a:ext cx="8632342" cy="4833526"/>
              <a:chOff x="381000" y="1080571"/>
              <a:chExt cx="13898282" cy="6712591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965200" y="1600200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Sensor 1</a:t>
                </a:r>
                <a:endParaRPr lang="en-US" sz="1000" dirty="0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965200" y="2222500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/>
                  <a:t>Sensor </a:t>
                </a:r>
                <a:r>
                  <a:rPr lang="en-US" sz="1000" dirty="0" smtClean="0"/>
                  <a:t>2</a:t>
                </a:r>
                <a:endParaRPr lang="en-US" sz="1000" dirty="0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965200" y="2819400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/>
                  <a:t>Sensor </a:t>
                </a:r>
                <a:r>
                  <a:rPr lang="en-US" sz="1000" dirty="0" smtClean="0"/>
                  <a:t>3</a:t>
                </a:r>
                <a:endParaRPr lang="en-US" sz="1000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965200" y="3429000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/>
                  <a:t>Sensor </a:t>
                </a:r>
                <a:r>
                  <a:rPr lang="en-US" sz="1000" dirty="0" smtClean="0"/>
                  <a:t>4</a:t>
                </a:r>
                <a:endParaRPr lang="en-US" sz="1000" dirty="0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3352800" y="2451100"/>
                <a:ext cx="1219200" cy="45720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UB96x </a:t>
                </a:r>
                <a:endParaRPr lang="en-US" sz="1000" dirty="0"/>
              </a:p>
            </p:txBody>
          </p:sp>
          <p:cxnSp>
            <p:nvCxnSpPr>
              <p:cNvPr id="94" name="Elbow Connector 93"/>
              <p:cNvCxnSpPr>
                <a:stCxn id="89" idx="3"/>
              </p:cNvCxnSpPr>
              <p:nvPr/>
            </p:nvCxnSpPr>
            <p:spPr>
              <a:xfrm>
                <a:off x="2184400" y="1828800"/>
                <a:ext cx="1168400" cy="622300"/>
              </a:xfrm>
              <a:prstGeom prst="bentConnector3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Elbow Connector 94"/>
              <p:cNvCxnSpPr>
                <a:stCxn id="90" idx="3"/>
              </p:cNvCxnSpPr>
              <p:nvPr/>
            </p:nvCxnSpPr>
            <p:spPr>
              <a:xfrm>
                <a:off x="2184400" y="2451100"/>
                <a:ext cx="1168400" cy="114300"/>
              </a:xfrm>
              <a:prstGeom prst="bentConnector3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Elbow Connector 95"/>
              <p:cNvCxnSpPr/>
              <p:nvPr/>
            </p:nvCxnSpPr>
            <p:spPr>
              <a:xfrm flipV="1">
                <a:off x="2184400" y="2755900"/>
                <a:ext cx="1168400" cy="368300"/>
              </a:xfrm>
              <a:prstGeom prst="bentConnector3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Elbow Connector 96"/>
              <p:cNvCxnSpPr>
                <a:stCxn id="92" idx="3"/>
              </p:cNvCxnSpPr>
              <p:nvPr/>
            </p:nvCxnSpPr>
            <p:spPr>
              <a:xfrm flipV="1">
                <a:off x="2184400" y="2863850"/>
                <a:ext cx="1168400" cy="793750"/>
              </a:xfrm>
              <a:prstGeom prst="bentConnector3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/>
              <p:cNvSpPr txBox="1"/>
              <p:nvPr/>
            </p:nvSpPr>
            <p:spPr>
              <a:xfrm>
                <a:off x="2944792" y="1908120"/>
                <a:ext cx="847043" cy="3704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err="1" smtClean="0"/>
                  <a:t>FPDLink</a:t>
                </a:r>
                <a:endParaRPr lang="en-US" sz="700" dirty="0"/>
              </a:p>
            </p:txBody>
          </p:sp>
          <p:cxnSp>
            <p:nvCxnSpPr>
              <p:cNvPr id="99" name="Straight Arrow Connector 98"/>
              <p:cNvCxnSpPr>
                <a:stCxn id="98" idx="2"/>
                <a:endCxn id="107" idx="7"/>
              </p:cNvCxnSpPr>
              <p:nvPr/>
            </p:nvCxnSpPr>
            <p:spPr>
              <a:xfrm flipH="1">
                <a:off x="3109734" y="2278556"/>
                <a:ext cx="258579" cy="13533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Rectangle 99"/>
              <p:cNvSpPr/>
              <p:nvPr/>
            </p:nvSpPr>
            <p:spPr>
              <a:xfrm>
                <a:off x="5029200" y="2451100"/>
                <a:ext cx="1219200" cy="457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CSI2RX-1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7620000" y="3839580"/>
                <a:ext cx="1219200" cy="457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UDMA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2" name="Straight Arrow Connector 101"/>
              <p:cNvCxnSpPr>
                <a:stCxn id="93" idx="3"/>
                <a:endCxn id="100" idx="1"/>
              </p:cNvCxnSpPr>
              <p:nvPr/>
            </p:nvCxnSpPr>
            <p:spPr>
              <a:xfrm>
                <a:off x="4572000" y="2679700"/>
                <a:ext cx="4572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/>
              <p:cNvCxnSpPr/>
              <p:nvPr/>
            </p:nvCxnSpPr>
            <p:spPr>
              <a:xfrm>
                <a:off x="6781800" y="2413892"/>
                <a:ext cx="0" cy="4537537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>
                <a:stCxn id="101" idx="3"/>
                <a:endCxn id="137" idx="1"/>
              </p:cNvCxnSpPr>
              <p:nvPr/>
            </p:nvCxnSpPr>
            <p:spPr>
              <a:xfrm flipV="1">
                <a:off x="8839200" y="1450128"/>
                <a:ext cx="3200400" cy="26180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104"/>
              <p:cNvSpPr txBox="1"/>
              <p:nvPr/>
            </p:nvSpPr>
            <p:spPr>
              <a:xfrm>
                <a:off x="4503095" y="2046619"/>
                <a:ext cx="617344" cy="3704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CSI2</a:t>
                </a:r>
                <a:endParaRPr lang="en-US" sz="70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8762999" y="2971801"/>
                <a:ext cx="857366" cy="3704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VBUS-M</a:t>
                </a:r>
                <a:endParaRPr lang="en-US" sz="700" dirty="0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2944792" y="2323618"/>
                <a:ext cx="193242" cy="616432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08" name="Straight Arrow Connector 107"/>
              <p:cNvCxnSpPr>
                <a:stCxn id="105" idx="2"/>
              </p:cNvCxnSpPr>
              <p:nvPr/>
            </p:nvCxnSpPr>
            <p:spPr>
              <a:xfrm flipH="1">
                <a:off x="4766148" y="2417056"/>
                <a:ext cx="45618" cy="21477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TextBox 108"/>
              <p:cNvSpPr txBox="1"/>
              <p:nvPr/>
            </p:nvSpPr>
            <p:spPr>
              <a:xfrm>
                <a:off x="7225797" y="2982474"/>
                <a:ext cx="658638" cy="3704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PSI-L</a:t>
                </a:r>
                <a:endParaRPr lang="en-US" sz="700" dirty="0"/>
              </a:p>
            </p:txBody>
          </p:sp>
          <p:cxnSp>
            <p:nvCxnSpPr>
              <p:cNvPr id="110" name="Straight Arrow Connector 109"/>
              <p:cNvCxnSpPr/>
              <p:nvPr/>
            </p:nvCxnSpPr>
            <p:spPr>
              <a:xfrm flipH="1">
                <a:off x="6934200" y="3169071"/>
                <a:ext cx="327286" cy="1385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TextBox 110"/>
              <p:cNvSpPr txBox="1"/>
              <p:nvPr/>
            </p:nvSpPr>
            <p:spPr>
              <a:xfrm>
                <a:off x="3431780" y="2940049"/>
                <a:ext cx="1105130" cy="3704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De-</a:t>
                </a:r>
                <a:r>
                  <a:rPr lang="en-US" sz="700" dirty="0" err="1" smtClean="0"/>
                  <a:t>serializer</a:t>
                </a:r>
                <a:endParaRPr lang="en-US" sz="700" dirty="0"/>
              </a:p>
            </p:txBody>
          </p:sp>
          <p:grpSp>
            <p:nvGrpSpPr>
              <p:cNvPr id="112" name="Group 111"/>
              <p:cNvGrpSpPr/>
              <p:nvPr/>
            </p:nvGrpSpPr>
            <p:grpSpPr>
              <a:xfrm>
                <a:off x="381000" y="4189334"/>
                <a:ext cx="3480927" cy="1203250"/>
                <a:chOff x="527934" y="3986504"/>
                <a:chExt cx="3480927" cy="1203250"/>
              </a:xfrm>
            </p:grpSpPr>
            <p:sp>
              <p:nvSpPr>
                <p:cNvPr id="163" name="Rectangle 162"/>
                <p:cNvSpPr/>
                <p:nvPr/>
              </p:nvSpPr>
              <p:spPr>
                <a:xfrm>
                  <a:off x="527934" y="4361765"/>
                  <a:ext cx="919866" cy="457200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 smtClean="0"/>
                    <a:t>Sensor</a:t>
                  </a:r>
                  <a:endParaRPr lang="en-US" sz="900" dirty="0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>
                  <a:off x="1879443" y="4361765"/>
                  <a:ext cx="1219200" cy="457200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 smtClean="0"/>
                    <a:t>UB953</a:t>
                  </a:r>
                  <a:endParaRPr lang="en-US" sz="900" dirty="0"/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2071653" y="4819317"/>
                  <a:ext cx="896079" cy="3704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dirty="0" err="1" smtClean="0"/>
                    <a:t>Serializer</a:t>
                  </a:r>
                  <a:endParaRPr lang="en-US" sz="700" dirty="0"/>
                </a:p>
              </p:txBody>
            </p:sp>
            <p:cxnSp>
              <p:nvCxnSpPr>
                <p:cNvPr id="166" name="Straight Arrow Connector 165"/>
                <p:cNvCxnSpPr/>
                <p:nvPr/>
              </p:nvCxnSpPr>
              <p:spPr>
                <a:xfrm>
                  <a:off x="1447800" y="4619585"/>
                  <a:ext cx="4572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7" name="TextBox 166"/>
                <p:cNvSpPr txBox="1"/>
                <p:nvPr/>
              </p:nvSpPr>
              <p:spPr>
                <a:xfrm>
                  <a:off x="1378894" y="3986504"/>
                  <a:ext cx="617344" cy="3704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dirty="0" smtClean="0"/>
                    <a:t>CSI2</a:t>
                  </a:r>
                  <a:endParaRPr lang="en-US" sz="700" dirty="0"/>
                </a:p>
              </p:txBody>
            </p:sp>
            <p:cxnSp>
              <p:nvCxnSpPr>
                <p:cNvPr id="168" name="Straight Arrow Connector 167"/>
                <p:cNvCxnSpPr>
                  <a:stCxn id="167" idx="2"/>
                </p:cNvCxnSpPr>
                <p:nvPr/>
              </p:nvCxnSpPr>
              <p:spPr>
                <a:xfrm flipH="1">
                  <a:off x="1641948" y="4356941"/>
                  <a:ext cx="45618" cy="21477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Arrow Connector 168"/>
                <p:cNvCxnSpPr/>
                <p:nvPr/>
              </p:nvCxnSpPr>
              <p:spPr>
                <a:xfrm>
                  <a:off x="3091102" y="4588076"/>
                  <a:ext cx="4572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0" name="TextBox 169"/>
                <p:cNvSpPr txBox="1"/>
                <p:nvPr/>
              </p:nvSpPr>
              <p:spPr>
                <a:xfrm>
                  <a:off x="3161818" y="4024699"/>
                  <a:ext cx="847043" cy="3704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dirty="0" err="1" smtClean="0"/>
                    <a:t>FPDLink</a:t>
                  </a:r>
                  <a:endParaRPr lang="en-US" sz="700" dirty="0"/>
                </a:p>
              </p:txBody>
            </p:sp>
            <p:cxnSp>
              <p:nvCxnSpPr>
                <p:cNvPr id="171" name="Straight Arrow Connector 170"/>
                <p:cNvCxnSpPr>
                  <a:stCxn id="170" idx="2"/>
                </p:cNvCxnSpPr>
                <p:nvPr/>
              </p:nvCxnSpPr>
              <p:spPr>
                <a:xfrm flipH="1">
                  <a:off x="3326767" y="4395135"/>
                  <a:ext cx="258573" cy="13533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3" name="Straight Connector 112"/>
              <p:cNvCxnSpPr/>
              <p:nvPr/>
            </p:nvCxnSpPr>
            <p:spPr>
              <a:xfrm flipH="1">
                <a:off x="381000" y="3934599"/>
                <a:ext cx="584200" cy="4814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2184400" y="3934599"/>
                <a:ext cx="857013" cy="4814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4953000" y="1143000"/>
                <a:ext cx="0" cy="6324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Box 115"/>
              <p:cNvSpPr txBox="1"/>
              <p:nvPr/>
            </p:nvSpPr>
            <p:spPr>
              <a:xfrm>
                <a:off x="5029200" y="1152472"/>
                <a:ext cx="697353" cy="455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SoC</a:t>
                </a:r>
                <a:endParaRPr lang="en-US" sz="1000" dirty="0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965200" y="5275029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/>
                  <a:t>Sensor </a:t>
                </a:r>
                <a:r>
                  <a:rPr lang="en-US" sz="1000" dirty="0" smtClean="0"/>
                  <a:t>1</a:t>
                </a:r>
                <a:endParaRPr lang="en-US" sz="1000" dirty="0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965200" y="5897329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/>
                  <a:t>Sensor </a:t>
                </a:r>
                <a:r>
                  <a:rPr lang="en-US" sz="1000" dirty="0" smtClean="0"/>
                  <a:t>2</a:t>
                </a:r>
                <a:endParaRPr lang="en-US" sz="1000" dirty="0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965200" y="6494229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/>
                  <a:t>Sensor </a:t>
                </a:r>
                <a:r>
                  <a:rPr lang="en-US" sz="1000" dirty="0" smtClean="0"/>
                  <a:t>3</a:t>
                </a:r>
                <a:endParaRPr lang="en-US" sz="1000" dirty="0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965200" y="7103829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/>
                  <a:t>Sensor </a:t>
                </a:r>
                <a:r>
                  <a:rPr lang="en-US" sz="1000" dirty="0" smtClean="0"/>
                  <a:t>4</a:t>
                </a:r>
                <a:endParaRPr lang="en-US" sz="1000" dirty="0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3352800" y="6125929"/>
                <a:ext cx="1219200" cy="45720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UB96x </a:t>
                </a:r>
                <a:endParaRPr lang="en-US" sz="1000" dirty="0"/>
              </a:p>
            </p:txBody>
          </p:sp>
          <p:cxnSp>
            <p:nvCxnSpPr>
              <p:cNvPr id="122" name="Elbow Connector 121"/>
              <p:cNvCxnSpPr>
                <a:stCxn id="117" idx="3"/>
              </p:cNvCxnSpPr>
              <p:nvPr/>
            </p:nvCxnSpPr>
            <p:spPr>
              <a:xfrm>
                <a:off x="2184400" y="5503629"/>
                <a:ext cx="1168400" cy="622300"/>
              </a:xfrm>
              <a:prstGeom prst="bentConnector3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Elbow Connector 122"/>
              <p:cNvCxnSpPr>
                <a:stCxn id="118" idx="3"/>
              </p:cNvCxnSpPr>
              <p:nvPr/>
            </p:nvCxnSpPr>
            <p:spPr>
              <a:xfrm>
                <a:off x="2184400" y="6125929"/>
                <a:ext cx="1168400" cy="114300"/>
              </a:xfrm>
              <a:prstGeom prst="bentConnector3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Elbow Connector 123"/>
              <p:cNvCxnSpPr/>
              <p:nvPr/>
            </p:nvCxnSpPr>
            <p:spPr>
              <a:xfrm flipV="1">
                <a:off x="2184400" y="6430729"/>
                <a:ext cx="1168400" cy="368300"/>
              </a:xfrm>
              <a:prstGeom prst="bentConnector3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Elbow Connector 124"/>
              <p:cNvCxnSpPr>
                <a:stCxn id="120" idx="3"/>
              </p:cNvCxnSpPr>
              <p:nvPr/>
            </p:nvCxnSpPr>
            <p:spPr>
              <a:xfrm flipV="1">
                <a:off x="2184400" y="6538679"/>
                <a:ext cx="1168400" cy="793750"/>
              </a:xfrm>
              <a:prstGeom prst="bentConnector3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TextBox 125"/>
              <p:cNvSpPr txBox="1"/>
              <p:nvPr/>
            </p:nvSpPr>
            <p:spPr>
              <a:xfrm>
                <a:off x="2944792" y="5582948"/>
                <a:ext cx="847043" cy="3704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err="1" smtClean="0"/>
                  <a:t>FPDLink</a:t>
                </a:r>
                <a:endParaRPr lang="en-US" sz="700" dirty="0"/>
              </a:p>
            </p:txBody>
          </p:sp>
          <p:cxnSp>
            <p:nvCxnSpPr>
              <p:cNvPr id="127" name="Straight Arrow Connector 126"/>
              <p:cNvCxnSpPr>
                <a:stCxn id="126" idx="2"/>
                <a:endCxn id="131" idx="7"/>
              </p:cNvCxnSpPr>
              <p:nvPr/>
            </p:nvCxnSpPr>
            <p:spPr>
              <a:xfrm flipH="1">
                <a:off x="3109734" y="5953385"/>
                <a:ext cx="258579" cy="13533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27"/>
              <p:cNvSpPr/>
              <p:nvPr/>
            </p:nvSpPr>
            <p:spPr>
              <a:xfrm>
                <a:off x="5029200" y="6125929"/>
                <a:ext cx="1219200" cy="457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CSI2RX-2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9" name="Straight Arrow Connector 128"/>
              <p:cNvCxnSpPr>
                <a:stCxn id="121" idx="3"/>
                <a:endCxn id="128" idx="1"/>
              </p:cNvCxnSpPr>
              <p:nvPr/>
            </p:nvCxnSpPr>
            <p:spPr>
              <a:xfrm>
                <a:off x="4572000" y="6354529"/>
                <a:ext cx="4572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TextBox 129"/>
              <p:cNvSpPr txBox="1"/>
              <p:nvPr/>
            </p:nvSpPr>
            <p:spPr>
              <a:xfrm>
                <a:off x="4503095" y="5721449"/>
                <a:ext cx="617344" cy="3704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CSI2</a:t>
                </a:r>
                <a:endParaRPr lang="en-US" sz="700" dirty="0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2944792" y="5998447"/>
                <a:ext cx="193242" cy="616432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32" name="Straight Arrow Connector 131"/>
              <p:cNvCxnSpPr>
                <a:stCxn id="130" idx="2"/>
              </p:cNvCxnSpPr>
              <p:nvPr/>
            </p:nvCxnSpPr>
            <p:spPr>
              <a:xfrm flipH="1">
                <a:off x="4766148" y="6091886"/>
                <a:ext cx="45618" cy="21477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TextBox 132"/>
              <p:cNvSpPr txBox="1"/>
              <p:nvPr/>
            </p:nvSpPr>
            <p:spPr>
              <a:xfrm>
                <a:off x="3431780" y="6614881"/>
                <a:ext cx="1105130" cy="3704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De-</a:t>
                </a:r>
                <a:r>
                  <a:rPr lang="en-US" sz="700" dirty="0" err="1" smtClean="0"/>
                  <a:t>serializer</a:t>
                </a:r>
                <a:endParaRPr lang="en-US" sz="700" dirty="0"/>
              </a:p>
            </p:txBody>
          </p:sp>
          <p:cxnSp>
            <p:nvCxnSpPr>
              <p:cNvPr id="134" name="Straight Arrow Connector 133"/>
              <p:cNvCxnSpPr/>
              <p:nvPr/>
            </p:nvCxnSpPr>
            <p:spPr>
              <a:xfrm>
                <a:off x="6781800" y="4068180"/>
                <a:ext cx="8382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Arrow Connector 134"/>
              <p:cNvCxnSpPr>
                <a:stCxn id="100" idx="3"/>
              </p:cNvCxnSpPr>
              <p:nvPr/>
            </p:nvCxnSpPr>
            <p:spPr>
              <a:xfrm>
                <a:off x="6248400" y="2679700"/>
                <a:ext cx="533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Arrow Connector 135"/>
              <p:cNvCxnSpPr/>
              <p:nvPr/>
            </p:nvCxnSpPr>
            <p:spPr>
              <a:xfrm flipV="1">
                <a:off x="6248400" y="6088721"/>
                <a:ext cx="533400" cy="2658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Rectangle 136"/>
              <p:cNvSpPr/>
              <p:nvPr/>
            </p:nvSpPr>
            <p:spPr>
              <a:xfrm>
                <a:off x="12039600" y="1221528"/>
                <a:ext cx="1219200" cy="457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DDR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13038861" y="1080571"/>
                <a:ext cx="1219201" cy="96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/>
                  <a:t>CSI2RX-1 VC1 on UDMA RX </a:t>
                </a:r>
              </a:p>
              <a:p>
                <a:pPr algn="ctr"/>
                <a:r>
                  <a:rPr lang="en-US" sz="700" dirty="0" smtClean="0"/>
                  <a:t>CH-0</a:t>
                </a:r>
                <a:endParaRPr lang="en-US" sz="700" dirty="0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12050210" y="2039842"/>
                <a:ext cx="1219200" cy="457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DDR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3049471" y="1898886"/>
                <a:ext cx="1219201" cy="96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/>
                  <a:t>CSI2RX-1 VC2 on UDMA RX </a:t>
                </a:r>
              </a:p>
              <a:p>
                <a:pPr algn="ctr"/>
                <a:r>
                  <a:rPr lang="en-US" sz="700" dirty="0" smtClean="0"/>
                  <a:t>CH-1</a:t>
                </a:r>
                <a:endParaRPr lang="en-US" sz="700" dirty="0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12050210" y="2888044"/>
                <a:ext cx="1219200" cy="457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DDR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13049471" y="2747088"/>
                <a:ext cx="1219201" cy="96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/>
                  <a:t>CSI2RX-1 VC3 on UDMA RX </a:t>
                </a:r>
              </a:p>
              <a:p>
                <a:pPr algn="ctr"/>
                <a:r>
                  <a:rPr lang="en-US" sz="700" dirty="0" smtClean="0"/>
                  <a:t>CH-2</a:t>
                </a:r>
                <a:endParaRPr lang="en-US" sz="700" dirty="0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12039600" y="3685626"/>
                <a:ext cx="1219200" cy="457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DDR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13038861" y="3544671"/>
                <a:ext cx="1219201" cy="96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/>
                  <a:t>CSI2RX-1 VC4 on UDMA RX </a:t>
                </a:r>
              </a:p>
              <a:p>
                <a:pPr algn="ctr"/>
                <a:r>
                  <a:rPr lang="en-US" sz="700" dirty="0" smtClean="0"/>
                  <a:t>CH-3</a:t>
                </a:r>
                <a:endParaRPr lang="en-US" sz="700" dirty="0"/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12050210" y="4501190"/>
                <a:ext cx="1219200" cy="457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DDR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13049471" y="4360230"/>
                <a:ext cx="1219201" cy="96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/>
                  <a:t>CSI2RX-2 VC1 on UDMA RX </a:t>
                </a:r>
              </a:p>
              <a:p>
                <a:pPr algn="ctr"/>
                <a:r>
                  <a:rPr lang="en-US" sz="700" dirty="0" smtClean="0"/>
                  <a:t>CH-4</a:t>
                </a:r>
                <a:endParaRPr lang="en-US" sz="700" dirty="0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12060820" y="5319504"/>
                <a:ext cx="1219200" cy="457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DDR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13060081" y="5178549"/>
                <a:ext cx="1219201" cy="96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/>
                  <a:t>CSI2RX-2 VC2 on UDMA RX </a:t>
                </a:r>
              </a:p>
              <a:p>
                <a:pPr algn="ctr"/>
                <a:r>
                  <a:rPr lang="en-US" sz="700" dirty="0" smtClean="0"/>
                  <a:t>CH-5</a:t>
                </a:r>
                <a:endParaRPr lang="en-US" sz="700" dirty="0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2060820" y="6167706"/>
                <a:ext cx="1219200" cy="457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DDR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13060081" y="6026751"/>
                <a:ext cx="1219201" cy="96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/>
                  <a:t>CSI2RX-2 VC3 on UDMA RX </a:t>
                </a:r>
              </a:p>
              <a:p>
                <a:pPr algn="ctr"/>
                <a:r>
                  <a:rPr lang="en-US" sz="700" dirty="0" smtClean="0"/>
                  <a:t>CH-6</a:t>
                </a:r>
                <a:endParaRPr lang="en-US" sz="700" dirty="0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2050210" y="6965288"/>
                <a:ext cx="1219200" cy="457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DDR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13049473" y="6824329"/>
                <a:ext cx="1219201" cy="96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/>
                  <a:t>CSI2RX-2 VC4 on UDMA RX </a:t>
                </a:r>
              </a:p>
              <a:p>
                <a:pPr algn="ctr"/>
                <a:r>
                  <a:rPr lang="en-US" sz="700" dirty="0" smtClean="0"/>
                  <a:t>CH-7</a:t>
                </a:r>
                <a:endParaRPr lang="en-US" sz="700" dirty="0"/>
              </a:p>
            </p:txBody>
          </p:sp>
          <p:cxnSp>
            <p:nvCxnSpPr>
              <p:cNvPr id="153" name="Straight Arrow Connector 152"/>
              <p:cNvCxnSpPr>
                <a:stCxn id="101" idx="3"/>
                <a:endCxn id="139" idx="1"/>
              </p:cNvCxnSpPr>
              <p:nvPr/>
            </p:nvCxnSpPr>
            <p:spPr>
              <a:xfrm flipV="1">
                <a:off x="8839200" y="2268442"/>
                <a:ext cx="3211010" cy="179973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>
                <a:stCxn id="101" idx="3"/>
                <a:endCxn id="141" idx="1"/>
              </p:cNvCxnSpPr>
              <p:nvPr/>
            </p:nvCxnSpPr>
            <p:spPr>
              <a:xfrm flipV="1">
                <a:off x="8839200" y="3116644"/>
                <a:ext cx="3211010" cy="95153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>
                <a:stCxn id="101" idx="3"/>
                <a:endCxn id="143" idx="1"/>
              </p:cNvCxnSpPr>
              <p:nvPr/>
            </p:nvCxnSpPr>
            <p:spPr>
              <a:xfrm flipV="1">
                <a:off x="8839200" y="3914226"/>
                <a:ext cx="3200400" cy="1539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Arrow Connector 155"/>
              <p:cNvCxnSpPr>
                <a:stCxn id="101" idx="3"/>
                <a:endCxn id="145" idx="1"/>
              </p:cNvCxnSpPr>
              <p:nvPr/>
            </p:nvCxnSpPr>
            <p:spPr>
              <a:xfrm>
                <a:off x="8839200" y="4068180"/>
                <a:ext cx="3211010" cy="66161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Arrow Connector 156"/>
              <p:cNvCxnSpPr>
                <a:stCxn id="101" idx="3"/>
                <a:endCxn id="147" idx="1"/>
              </p:cNvCxnSpPr>
              <p:nvPr/>
            </p:nvCxnSpPr>
            <p:spPr>
              <a:xfrm>
                <a:off x="8839200" y="4068180"/>
                <a:ext cx="3221620" cy="14799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Arrow Connector 157"/>
              <p:cNvCxnSpPr>
                <a:stCxn id="101" idx="3"/>
                <a:endCxn id="149" idx="1"/>
              </p:cNvCxnSpPr>
              <p:nvPr/>
            </p:nvCxnSpPr>
            <p:spPr>
              <a:xfrm>
                <a:off x="8839200" y="4068180"/>
                <a:ext cx="3221620" cy="232812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Arrow Connector 158"/>
              <p:cNvCxnSpPr>
                <a:stCxn id="101" idx="3"/>
                <a:endCxn id="151" idx="1"/>
              </p:cNvCxnSpPr>
              <p:nvPr/>
            </p:nvCxnSpPr>
            <p:spPr>
              <a:xfrm>
                <a:off x="8839200" y="4068180"/>
                <a:ext cx="3211010" cy="31257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Oval 159"/>
              <p:cNvSpPr/>
              <p:nvPr/>
            </p:nvSpPr>
            <p:spPr>
              <a:xfrm>
                <a:off x="9057672" y="3657600"/>
                <a:ext cx="193242" cy="84359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61" name="Straight Arrow Connector 160"/>
              <p:cNvCxnSpPr>
                <a:stCxn id="106" idx="2"/>
              </p:cNvCxnSpPr>
              <p:nvPr/>
            </p:nvCxnSpPr>
            <p:spPr>
              <a:xfrm flipH="1">
                <a:off x="9140146" y="3342238"/>
                <a:ext cx="51537" cy="3153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2" name="TextBox 171"/>
            <p:cNvSpPr txBox="1"/>
            <p:nvPr/>
          </p:nvSpPr>
          <p:spPr>
            <a:xfrm>
              <a:off x="4309530" y="4343400"/>
              <a:ext cx="2366940" cy="176458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Key Points,</a:t>
              </a:r>
            </a:p>
            <a:p>
              <a:pPr marL="285750" indent="-285750">
                <a:buFontTx/>
                <a:buChar char="-"/>
              </a:pPr>
              <a:r>
                <a:rPr lang="en-US" sz="1000" dirty="0"/>
                <a:t>4 sensors multiplexed on a single CSI2 port</a:t>
              </a:r>
            </a:p>
            <a:p>
              <a:pPr marL="285750" indent="-285750">
                <a:buFontTx/>
                <a:buChar char="-"/>
              </a:pPr>
              <a:r>
                <a:rPr lang="en-US" sz="1000" b="1" dirty="0">
                  <a:solidFill>
                    <a:srgbClr val="FF0000"/>
                  </a:solidFill>
                </a:rPr>
                <a:t>De-multiplexing done using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VC </a:t>
              </a:r>
              <a:r>
                <a:rPr lang="en-US" sz="1000" b="1" dirty="0">
                  <a:solidFill>
                    <a:srgbClr val="FF0000"/>
                  </a:solidFill>
                </a:rPr>
                <a:t>field</a:t>
              </a:r>
            </a:p>
            <a:p>
              <a:pPr marL="285750" indent="-285750">
                <a:buFontTx/>
                <a:buChar char="-"/>
              </a:pPr>
              <a:r>
                <a:rPr lang="en-US" sz="1000" dirty="0"/>
                <a:t>Each </a:t>
              </a:r>
              <a:r>
                <a:rPr lang="en-US" sz="1000" dirty="0" smtClean="0"/>
                <a:t>VC </a:t>
              </a:r>
              <a:r>
                <a:rPr lang="en-US" sz="1000" dirty="0"/>
                <a:t>frame output to a separate buffer via a separate UDMA RX </a:t>
              </a:r>
              <a:r>
                <a:rPr lang="en-US" sz="1000" dirty="0" smtClean="0"/>
                <a:t>CH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3278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84498" y="1019664"/>
            <a:ext cx="8222283" cy="3838808"/>
            <a:chOff x="484498" y="1019664"/>
            <a:chExt cx="8222283" cy="3838808"/>
          </a:xfrm>
        </p:grpSpPr>
        <p:grpSp>
          <p:nvGrpSpPr>
            <p:cNvPr id="4" name="Group 3"/>
            <p:cNvGrpSpPr/>
            <p:nvPr/>
          </p:nvGrpSpPr>
          <p:grpSpPr>
            <a:xfrm>
              <a:off x="484498" y="1019664"/>
              <a:ext cx="8206542" cy="3838808"/>
              <a:chOff x="484498" y="1359552"/>
              <a:chExt cx="8206542" cy="5118411"/>
            </a:xfrm>
          </p:grpSpPr>
          <p:grpSp>
            <p:nvGrpSpPr>
              <p:cNvPr id="162" name="Group 161"/>
              <p:cNvGrpSpPr/>
              <p:nvPr/>
            </p:nvGrpSpPr>
            <p:grpSpPr>
              <a:xfrm>
                <a:off x="484498" y="1359552"/>
                <a:ext cx="8206542" cy="5118411"/>
                <a:chOff x="3011326" y="1310615"/>
                <a:chExt cx="11396647" cy="6698724"/>
              </a:xfrm>
            </p:grpSpPr>
            <p:sp>
              <p:nvSpPr>
                <p:cNvPr id="173" name="Rectangle 172"/>
                <p:cNvSpPr/>
                <p:nvPr/>
              </p:nvSpPr>
              <p:spPr>
                <a:xfrm>
                  <a:off x="3011326" y="1811972"/>
                  <a:ext cx="1219200" cy="457200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/>
                    <a:t>Sensor </a:t>
                  </a:r>
                  <a:endParaRPr lang="en-US" sz="1100" dirty="0"/>
                </a:p>
              </p:txBody>
            </p:sp>
            <p:sp>
              <p:nvSpPr>
                <p:cNvPr id="175" name="TextBox 174"/>
                <p:cNvSpPr txBox="1"/>
                <p:nvPr/>
              </p:nvSpPr>
              <p:spPr>
                <a:xfrm>
                  <a:off x="4373150" y="1691257"/>
                  <a:ext cx="612631" cy="4028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CSI2</a:t>
                  </a:r>
                  <a:endParaRPr lang="en-US" sz="900" dirty="0"/>
                </a:p>
              </p:txBody>
            </p:sp>
            <p:sp>
              <p:nvSpPr>
                <p:cNvPr id="176" name="Rectangle 175"/>
                <p:cNvSpPr/>
                <p:nvPr/>
              </p:nvSpPr>
              <p:spPr>
                <a:xfrm>
                  <a:off x="5162309" y="1811972"/>
                  <a:ext cx="1219200" cy="4572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CSI2RX-1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7" name="Rectangle 176"/>
                <p:cNvSpPr/>
                <p:nvPr/>
              </p:nvSpPr>
              <p:spPr>
                <a:xfrm>
                  <a:off x="7417111" y="2230037"/>
                  <a:ext cx="1219200" cy="4572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UDMA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78" name="Straight Arrow Connector 177"/>
                <p:cNvCxnSpPr>
                  <a:stCxn id="177" idx="3"/>
                  <a:endCxn id="188" idx="1"/>
                </p:cNvCxnSpPr>
                <p:nvPr/>
              </p:nvCxnSpPr>
              <p:spPr>
                <a:xfrm flipV="1">
                  <a:off x="8636311" y="1649200"/>
                  <a:ext cx="3403289" cy="80943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9" name="TextBox 178"/>
                <p:cNvSpPr txBox="1"/>
                <p:nvPr/>
              </p:nvSpPr>
              <p:spPr>
                <a:xfrm>
                  <a:off x="8494218" y="1423557"/>
                  <a:ext cx="879768" cy="4028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VBUS-M</a:t>
                  </a:r>
                  <a:endParaRPr lang="en-US" sz="900" dirty="0"/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7225797" y="3181546"/>
                  <a:ext cx="657154" cy="4028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PSI-L</a:t>
                  </a:r>
                  <a:endParaRPr lang="en-US" sz="900" dirty="0"/>
                </a:p>
              </p:txBody>
            </p:sp>
            <p:cxnSp>
              <p:nvCxnSpPr>
                <p:cNvPr id="181" name="Straight Arrow Connector 180"/>
                <p:cNvCxnSpPr/>
                <p:nvPr/>
              </p:nvCxnSpPr>
              <p:spPr>
                <a:xfrm flipH="1">
                  <a:off x="6934200" y="3368143"/>
                  <a:ext cx="327286" cy="13850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4953000" y="1342072"/>
                  <a:ext cx="0" cy="300971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TextBox 182"/>
                <p:cNvSpPr txBox="1"/>
                <p:nvPr/>
              </p:nvSpPr>
              <p:spPr>
                <a:xfrm>
                  <a:off x="5029200" y="1351546"/>
                  <a:ext cx="639345" cy="4565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 smtClean="0"/>
                    <a:t>SoC</a:t>
                  </a:r>
                  <a:endParaRPr lang="en-US" sz="11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5162309" y="3091446"/>
                  <a:ext cx="1219200" cy="4572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CSI2RX-2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85" name="Straight Arrow Connector 184"/>
                <p:cNvCxnSpPr/>
                <p:nvPr/>
              </p:nvCxnSpPr>
              <p:spPr>
                <a:xfrm>
                  <a:off x="6387597" y="3319958"/>
                  <a:ext cx="546603" cy="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Arrow Connector 185"/>
                <p:cNvCxnSpPr>
                  <a:stCxn id="176" idx="3"/>
                </p:cNvCxnSpPr>
                <p:nvPr/>
              </p:nvCxnSpPr>
              <p:spPr>
                <a:xfrm>
                  <a:off x="6381509" y="2040572"/>
                  <a:ext cx="533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Arrow Connector 186"/>
                <p:cNvCxnSpPr>
                  <a:stCxn id="205" idx="3"/>
                </p:cNvCxnSpPr>
                <p:nvPr/>
              </p:nvCxnSpPr>
              <p:spPr>
                <a:xfrm flipV="1">
                  <a:off x="4230526" y="3302917"/>
                  <a:ext cx="931783" cy="645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8" name="Rectangle 187"/>
                <p:cNvSpPr/>
                <p:nvPr/>
              </p:nvSpPr>
              <p:spPr>
                <a:xfrm>
                  <a:off x="12039600" y="1420600"/>
                  <a:ext cx="1219200" cy="45720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DDR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9" name="TextBox 188"/>
                <p:cNvSpPr txBox="1"/>
                <p:nvPr/>
              </p:nvSpPr>
              <p:spPr>
                <a:xfrm>
                  <a:off x="13170623" y="1310615"/>
                  <a:ext cx="1219201" cy="8056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dirty="0" smtClean="0"/>
                    <a:t>CSI2RX-1 DT1 on UDMA RX </a:t>
                  </a:r>
                </a:p>
                <a:p>
                  <a:pPr algn="ctr"/>
                  <a:r>
                    <a:rPr lang="en-US" sz="800" dirty="0" smtClean="0"/>
                    <a:t>CH-0</a:t>
                  </a:r>
                  <a:endParaRPr lang="en-US" sz="800" dirty="0"/>
                </a:p>
              </p:txBody>
            </p:sp>
            <p:sp>
              <p:nvSpPr>
                <p:cNvPr id="190" name="Rectangle 189"/>
                <p:cNvSpPr/>
                <p:nvPr/>
              </p:nvSpPr>
              <p:spPr>
                <a:xfrm>
                  <a:off x="12050210" y="2238914"/>
                  <a:ext cx="1219200" cy="45720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DDR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1" name="TextBox 190"/>
                <p:cNvSpPr txBox="1"/>
                <p:nvPr/>
              </p:nvSpPr>
              <p:spPr>
                <a:xfrm>
                  <a:off x="13182888" y="2134889"/>
                  <a:ext cx="1219201" cy="8324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ctr">
                    <a:defRPr sz="800"/>
                  </a:lvl1pPr>
                </a:lstStyle>
                <a:p>
                  <a:r>
                    <a:rPr lang="en-US" dirty="0"/>
                    <a:t>CSI2RX-1 DT2 on UDMA RX </a:t>
                  </a:r>
                </a:p>
                <a:p>
                  <a:r>
                    <a:rPr lang="en-US" dirty="0"/>
                    <a:t>CH-1</a:t>
                  </a:r>
                </a:p>
              </p:txBody>
            </p:sp>
            <p:sp>
              <p:nvSpPr>
                <p:cNvPr id="192" name="Rectangle 191"/>
                <p:cNvSpPr/>
                <p:nvPr/>
              </p:nvSpPr>
              <p:spPr>
                <a:xfrm>
                  <a:off x="12050210" y="3087116"/>
                  <a:ext cx="1219200" cy="45720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DDR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3" name="TextBox 192"/>
                <p:cNvSpPr txBox="1"/>
                <p:nvPr/>
              </p:nvSpPr>
              <p:spPr>
                <a:xfrm>
                  <a:off x="13182891" y="2974735"/>
                  <a:ext cx="1219201" cy="8324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ctr">
                    <a:defRPr sz="800"/>
                  </a:lvl1pPr>
                </a:lstStyle>
                <a:p>
                  <a:r>
                    <a:rPr lang="en-US" dirty="0"/>
                    <a:t>CSI2RX-1 DT3 on UDMA RX </a:t>
                  </a:r>
                </a:p>
                <a:p>
                  <a:r>
                    <a:rPr lang="en-US" dirty="0"/>
                    <a:t>CH-2</a:t>
                  </a:r>
                </a:p>
              </p:txBody>
            </p:sp>
            <p:sp>
              <p:nvSpPr>
                <p:cNvPr id="194" name="Rectangle 193"/>
                <p:cNvSpPr/>
                <p:nvPr/>
              </p:nvSpPr>
              <p:spPr>
                <a:xfrm>
                  <a:off x="12050210" y="3894582"/>
                  <a:ext cx="1219200" cy="45720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DDR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>
                  <a:off x="13188772" y="3788204"/>
                  <a:ext cx="1219201" cy="8324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ctr">
                    <a:defRPr sz="800"/>
                  </a:lvl1pPr>
                </a:lstStyle>
                <a:p>
                  <a:r>
                    <a:rPr lang="en-US" dirty="0"/>
                    <a:t>CSI2RX-2 DT1 on UDMA RX </a:t>
                  </a:r>
                </a:p>
                <a:p>
                  <a:r>
                    <a:rPr lang="en-US" dirty="0"/>
                    <a:t>CH-3</a:t>
                  </a:r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12060820" y="4712896"/>
                  <a:ext cx="1219200" cy="45720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DDR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7" name="Rectangle 196"/>
                <p:cNvSpPr/>
                <p:nvPr/>
              </p:nvSpPr>
              <p:spPr>
                <a:xfrm>
                  <a:off x="12060820" y="5561098"/>
                  <a:ext cx="1219200" cy="45720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DDR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98" name="Straight Arrow Connector 197"/>
                <p:cNvCxnSpPr>
                  <a:stCxn id="177" idx="3"/>
                  <a:endCxn id="190" idx="1"/>
                </p:cNvCxnSpPr>
                <p:nvPr/>
              </p:nvCxnSpPr>
              <p:spPr>
                <a:xfrm>
                  <a:off x="8636311" y="2458637"/>
                  <a:ext cx="3413899" cy="887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Arrow Connector 198"/>
                <p:cNvCxnSpPr>
                  <a:stCxn id="177" idx="3"/>
                  <a:endCxn id="192" idx="1"/>
                </p:cNvCxnSpPr>
                <p:nvPr/>
              </p:nvCxnSpPr>
              <p:spPr>
                <a:xfrm>
                  <a:off x="8636311" y="2458637"/>
                  <a:ext cx="3413899" cy="85707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Arrow Connector 199"/>
                <p:cNvCxnSpPr>
                  <a:stCxn id="177" idx="3"/>
                  <a:endCxn id="194" idx="1"/>
                </p:cNvCxnSpPr>
                <p:nvPr/>
              </p:nvCxnSpPr>
              <p:spPr>
                <a:xfrm>
                  <a:off x="8636311" y="2458637"/>
                  <a:ext cx="3413899" cy="166454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Arrow Connector 200"/>
                <p:cNvCxnSpPr>
                  <a:stCxn id="177" idx="3"/>
                  <a:endCxn id="196" idx="1"/>
                </p:cNvCxnSpPr>
                <p:nvPr/>
              </p:nvCxnSpPr>
              <p:spPr>
                <a:xfrm>
                  <a:off x="8636311" y="2458637"/>
                  <a:ext cx="3424509" cy="248285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Arrow Connector 201"/>
                <p:cNvCxnSpPr>
                  <a:stCxn id="177" idx="3"/>
                  <a:endCxn id="197" idx="1"/>
                </p:cNvCxnSpPr>
                <p:nvPr/>
              </p:nvCxnSpPr>
              <p:spPr>
                <a:xfrm>
                  <a:off x="8636311" y="2458637"/>
                  <a:ext cx="3424509" cy="333106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3" name="Oval 202"/>
                <p:cNvSpPr/>
                <p:nvPr/>
              </p:nvSpPr>
              <p:spPr>
                <a:xfrm>
                  <a:off x="8788890" y="2109356"/>
                  <a:ext cx="193242" cy="84359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/>
                </a:p>
              </p:txBody>
            </p:sp>
            <p:cxnSp>
              <p:nvCxnSpPr>
                <p:cNvPr id="204" name="Straight Arrow Connector 203"/>
                <p:cNvCxnSpPr>
                  <a:stCxn id="179" idx="2"/>
                </p:cNvCxnSpPr>
                <p:nvPr/>
              </p:nvCxnSpPr>
              <p:spPr>
                <a:xfrm flipH="1">
                  <a:off x="8871363" y="1826359"/>
                  <a:ext cx="62740" cy="28299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5" name="Rectangle 204"/>
                <p:cNvSpPr/>
                <p:nvPr/>
              </p:nvSpPr>
              <p:spPr>
                <a:xfrm>
                  <a:off x="3011326" y="3080771"/>
                  <a:ext cx="1219200" cy="457200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/>
                    <a:t>Sensor </a:t>
                  </a:r>
                  <a:endParaRPr lang="en-US" sz="1100" dirty="0"/>
                </a:p>
              </p:txBody>
            </p:sp>
            <p:sp>
              <p:nvSpPr>
                <p:cNvPr id="206" name="TextBox 205"/>
                <p:cNvSpPr txBox="1"/>
                <p:nvPr/>
              </p:nvSpPr>
              <p:spPr>
                <a:xfrm>
                  <a:off x="4426894" y="2952948"/>
                  <a:ext cx="612631" cy="4028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CSI2</a:t>
                  </a:r>
                  <a:endParaRPr lang="en-US" sz="900" dirty="0"/>
                </a:p>
              </p:txBody>
            </p:sp>
            <p:cxnSp>
              <p:nvCxnSpPr>
                <p:cNvPr id="207" name="Straight Arrow Connector 206"/>
                <p:cNvCxnSpPr/>
                <p:nvPr/>
              </p:nvCxnSpPr>
              <p:spPr>
                <a:xfrm flipV="1">
                  <a:off x="4217976" y="2019298"/>
                  <a:ext cx="931783" cy="645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Arrow Connector 207"/>
                <p:cNvCxnSpPr/>
                <p:nvPr/>
              </p:nvCxnSpPr>
              <p:spPr>
                <a:xfrm>
                  <a:off x="6902370" y="1650497"/>
                  <a:ext cx="12539" cy="1941993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Arrow Connector 208"/>
                <p:cNvCxnSpPr/>
                <p:nvPr/>
              </p:nvCxnSpPr>
              <p:spPr>
                <a:xfrm>
                  <a:off x="6883711" y="2482143"/>
                  <a:ext cx="533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0" name="TextBox 209"/>
                <p:cNvSpPr txBox="1"/>
                <p:nvPr/>
              </p:nvSpPr>
              <p:spPr>
                <a:xfrm>
                  <a:off x="10053046" y="1499279"/>
                  <a:ext cx="1814743" cy="40280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High Exposure Frame</a:t>
                  </a:r>
                  <a:endParaRPr lang="en-US" sz="900" dirty="0"/>
                </a:p>
              </p:txBody>
            </p:sp>
            <p:sp>
              <p:nvSpPr>
                <p:cNvPr id="211" name="TextBox 210"/>
                <p:cNvSpPr txBox="1"/>
                <p:nvPr/>
              </p:nvSpPr>
              <p:spPr>
                <a:xfrm>
                  <a:off x="9866051" y="2281925"/>
                  <a:ext cx="2001738" cy="40280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Normal Exposure Frame</a:t>
                  </a:r>
                  <a:endParaRPr lang="en-US" sz="900" dirty="0"/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10135691" y="2842747"/>
                  <a:ext cx="1779125" cy="40280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Low Exposure Frame</a:t>
                  </a:r>
                  <a:endParaRPr lang="en-US" sz="900" dirty="0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10182376" y="3498665"/>
                  <a:ext cx="1814743" cy="40280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High Exposure Frame</a:t>
                  </a:r>
                  <a:endParaRPr lang="en-US" sz="900" dirty="0"/>
                </a:p>
              </p:txBody>
            </p:sp>
            <p:sp>
              <p:nvSpPr>
                <p:cNvPr id="214" name="TextBox 213"/>
                <p:cNvSpPr txBox="1"/>
                <p:nvPr/>
              </p:nvSpPr>
              <p:spPr>
                <a:xfrm>
                  <a:off x="10024385" y="4150382"/>
                  <a:ext cx="2001738" cy="40280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Normal Exposure Frame</a:t>
                  </a:r>
                  <a:endParaRPr lang="en-US" sz="900" dirty="0"/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10217994" y="5123747"/>
                  <a:ext cx="1779125" cy="40280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Low Exposure Frame</a:t>
                  </a:r>
                  <a:endParaRPr lang="en-US" sz="900" dirty="0"/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12050211" y="6371273"/>
                  <a:ext cx="1525347" cy="16380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 smtClean="0"/>
                    <a:t>DT1 = RAW10</a:t>
                  </a:r>
                </a:p>
                <a:p>
                  <a:r>
                    <a:rPr lang="en-US" sz="1100" dirty="0" smtClean="0"/>
                    <a:t>DT2 </a:t>
                  </a:r>
                  <a:r>
                    <a:rPr lang="en-US" sz="1100" dirty="0"/>
                    <a:t>= </a:t>
                  </a:r>
                  <a:r>
                    <a:rPr lang="en-US" sz="1100" dirty="0" smtClean="0"/>
                    <a:t>RAW12</a:t>
                  </a:r>
                </a:p>
                <a:p>
                  <a:r>
                    <a:rPr lang="en-US" sz="1100" dirty="0" smtClean="0"/>
                    <a:t>DT3 </a:t>
                  </a:r>
                  <a:r>
                    <a:rPr lang="en-US" sz="1100" dirty="0"/>
                    <a:t>= </a:t>
                  </a:r>
                  <a:r>
                    <a:rPr lang="en-US" sz="1100" dirty="0" smtClean="0"/>
                    <a:t>RAW14</a:t>
                  </a:r>
                  <a:endParaRPr lang="en-US" sz="1100" dirty="0"/>
                </a:p>
                <a:p>
                  <a:endParaRPr lang="en-US" sz="1100" dirty="0"/>
                </a:p>
                <a:p>
                  <a:endParaRPr lang="en-US" sz="1100" dirty="0"/>
                </a:p>
              </p:txBody>
            </p:sp>
          </p:grpSp>
          <p:sp>
            <p:nvSpPr>
              <p:cNvPr id="3" name="TextBox 2"/>
              <p:cNvSpPr txBox="1"/>
              <p:nvPr/>
            </p:nvSpPr>
            <p:spPr>
              <a:xfrm>
                <a:off x="914400" y="4241800"/>
                <a:ext cx="3974420" cy="163121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Key Points,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1050" dirty="0"/>
                  <a:t>Single sensor on a single CSI2 port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1050" dirty="0"/>
                  <a:t>Single sensor can output multiple exposure frames using distinct “Data Type (DT)”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1050" b="1" dirty="0">
                    <a:solidFill>
                      <a:srgbClr val="FF0000"/>
                    </a:solidFill>
                  </a:rPr>
                  <a:t>De-multiplexing done using DT field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1050" dirty="0"/>
                  <a:t>Each DT frame output to a separate buffer via a separate UDMA RX </a:t>
                </a:r>
                <a:r>
                  <a:rPr lang="en-US" sz="1050" dirty="0" smtClean="0"/>
                  <a:t>CH</a:t>
                </a:r>
                <a:endParaRPr lang="en-US" sz="1050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7828854" y="2900119"/>
              <a:ext cx="877927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800"/>
              </a:lvl1pPr>
            </a:lstStyle>
            <a:p>
              <a:r>
                <a:rPr lang="en-US" dirty="0"/>
                <a:t>CSI2RX-2 </a:t>
              </a:r>
              <a:r>
                <a:rPr lang="en-US" dirty="0" smtClean="0"/>
                <a:t>DT2 </a:t>
              </a:r>
              <a:r>
                <a:rPr lang="en-US" dirty="0"/>
                <a:t>on UDMA RX </a:t>
              </a:r>
            </a:p>
            <a:p>
              <a:r>
                <a:rPr lang="en-US" dirty="0" smtClean="0"/>
                <a:t>CH-4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813112" y="3394391"/>
              <a:ext cx="877927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800"/>
              </a:lvl1pPr>
            </a:lstStyle>
            <a:p>
              <a:r>
                <a:rPr lang="en-US" dirty="0"/>
                <a:t>CSI2RX-2 </a:t>
              </a:r>
              <a:r>
                <a:rPr lang="en-US" dirty="0" smtClean="0"/>
                <a:t>DT3 </a:t>
              </a:r>
              <a:r>
                <a:rPr lang="en-US" dirty="0"/>
                <a:t>on UDMA RX </a:t>
              </a:r>
            </a:p>
            <a:p>
              <a:r>
                <a:rPr lang="en-US" dirty="0" smtClean="0"/>
                <a:t>CH-5</a:t>
              </a:r>
              <a:endParaRPr lang="en-US" dirty="0"/>
            </a:p>
          </p:txBody>
        </p:sp>
      </p:grpSp>
      <p:sp>
        <p:nvSpPr>
          <p:cNvPr id="53" name="Title 1"/>
          <p:cNvSpPr>
            <a:spLocks noGrp="1"/>
          </p:cNvSpPr>
          <p:nvPr>
            <p:ph type="title"/>
          </p:nvPr>
        </p:nvSpPr>
        <p:spPr>
          <a:xfrm>
            <a:off x="231775" y="145253"/>
            <a:ext cx="8458200" cy="610791"/>
          </a:xfrm>
        </p:spPr>
        <p:txBody>
          <a:bodyPr/>
          <a:lstStyle/>
          <a:p>
            <a:r>
              <a:rPr lang="en-US" dirty="0"/>
              <a:t>Capture Use-case(2/3): Single-Sensor (e.g. Front Camera, CMS, Radar)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019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45253"/>
            <a:ext cx="8458200" cy="610791"/>
          </a:xfrm>
        </p:spPr>
        <p:txBody>
          <a:bodyPr/>
          <a:lstStyle/>
          <a:p>
            <a:r>
              <a:rPr lang="en-US" sz="3200" dirty="0"/>
              <a:t>Capture </a:t>
            </a:r>
            <a:r>
              <a:rPr lang="en-US" sz="3200" dirty="0" smtClean="0"/>
              <a:t>Use-case(3/3): Single-Sensor </a:t>
            </a:r>
            <a:r>
              <a:rPr lang="en-US" sz="3200" dirty="0"/>
              <a:t>OTF </a:t>
            </a:r>
            <a:r>
              <a:rPr lang="en-US" sz="3200" dirty="0" smtClean="0"/>
              <a:t>(e.g. </a:t>
            </a:r>
            <a:r>
              <a:rPr lang="en-US" sz="3200" dirty="0"/>
              <a:t>Front Camera, CMS)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6064" y="1083843"/>
            <a:ext cx="8666941" cy="3491506"/>
            <a:chOff x="96059" y="1445124"/>
            <a:chExt cx="8666941" cy="3388998"/>
          </a:xfrm>
        </p:grpSpPr>
        <p:grpSp>
          <p:nvGrpSpPr>
            <p:cNvPr id="49" name="Group 48"/>
            <p:cNvGrpSpPr/>
            <p:nvPr/>
          </p:nvGrpSpPr>
          <p:grpSpPr>
            <a:xfrm>
              <a:off x="96059" y="1445124"/>
              <a:ext cx="8666941" cy="2974476"/>
              <a:chOff x="1295400" y="1271991"/>
              <a:chExt cx="13201891" cy="3079791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7285218" y="1687489"/>
                <a:ext cx="2773182" cy="101132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r"/>
                <a:r>
                  <a:rPr lang="en-US" sz="1200" dirty="0" smtClean="0">
                    <a:solidFill>
                      <a:schemeClr val="tx1"/>
                    </a:solidFill>
                  </a:rPr>
                  <a:t>VPAC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011326" y="1811972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Sensor </a:t>
                </a:r>
                <a:endParaRPr lang="en-US" sz="12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4373149" y="1691257"/>
                <a:ext cx="713486" cy="247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CSI2</a:t>
                </a:r>
                <a:endParaRPr lang="en-US" sz="1000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162309" y="1811972"/>
                <a:ext cx="1219200" cy="457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CSI2RX-1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7399384" y="1825318"/>
                <a:ext cx="1219200" cy="457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VISS-1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5" name="Straight Arrow Connector 54"/>
              <p:cNvCxnSpPr>
                <a:stCxn id="67" idx="3"/>
                <a:endCxn id="62" idx="1"/>
              </p:cNvCxnSpPr>
              <p:nvPr/>
            </p:nvCxnSpPr>
            <p:spPr>
              <a:xfrm>
                <a:off x="9952280" y="2053918"/>
                <a:ext cx="20873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10604646" y="1271991"/>
                <a:ext cx="1040682" cy="247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VBUS-M</a:t>
                </a:r>
                <a:endParaRPr lang="en-US" sz="10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6995235" y="1410490"/>
                <a:ext cx="952779" cy="247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VPORT</a:t>
                </a:r>
                <a:endParaRPr lang="en-US" sz="1000" dirty="0"/>
              </a:p>
            </p:txBody>
          </p:sp>
          <p:cxnSp>
            <p:nvCxnSpPr>
              <p:cNvPr id="58" name="Straight Arrow Connector 57"/>
              <p:cNvCxnSpPr>
                <a:stCxn id="57" idx="1"/>
              </p:cNvCxnSpPr>
              <p:nvPr/>
            </p:nvCxnSpPr>
            <p:spPr>
              <a:xfrm flipH="1">
                <a:off x="6720069" y="1534218"/>
                <a:ext cx="275165" cy="39175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953000" y="1342072"/>
                <a:ext cx="0" cy="300971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>
                <a:off x="5029200" y="1351546"/>
                <a:ext cx="735460" cy="2783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SoC</a:t>
                </a:r>
                <a:endParaRPr lang="en-US" sz="1200" dirty="0"/>
              </a:p>
            </p:txBody>
          </p:sp>
          <p:cxnSp>
            <p:nvCxnSpPr>
              <p:cNvPr id="61" name="Straight Arrow Connector 60"/>
              <p:cNvCxnSpPr>
                <a:stCxn id="53" idx="3"/>
                <a:endCxn id="54" idx="1"/>
              </p:cNvCxnSpPr>
              <p:nvPr/>
            </p:nvCxnSpPr>
            <p:spPr>
              <a:xfrm>
                <a:off x="6381509" y="2040572"/>
                <a:ext cx="1017875" cy="1334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Rectangle 61"/>
              <p:cNvSpPr/>
              <p:nvPr/>
            </p:nvSpPr>
            <p:spPr>
              <a:xfrm>
                <a:off x="12039600" y="1825318"/>
                <a:ext cx="1219200" cy="457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DDR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3278090" y="1763740"/>
                <a:ext cx="1219201" cy="55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CSI2RX-1, VISS-1  on UTC CH-0</a:t>
                </a:r>
                <a:endParaRPr lang="en-US" sz="1000" dirty="0"/>
              </a:p>
            </p:txBody>
          </p:sp>
          <p:cxnSp>
            <p:nvCxnSpPr>
              <p:cNvPr id="64" name="Straight Arrow Connector 63"/>
              <p:cNvCxnSpPr>
                <a:stCxn id="56" idx="2"/>
              </p:cNvCxnSpPr>
              <p:nvPr/>
            </p:nvCxnSpPr>
            <p:spPr>
              <a:xfrm flipH="1">
                <a:off x="10981789" y="1519445"/>
                <a:ext cx="143197" cy="43834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/>
              <p:nvPr/>
            </p:nvCxnSpPr>
            <p:spPr>
              <a:xfrm flipV="1">
                <a:off x="4217976" y="2019298"/>
                <a:ext cx="931783" cy="64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Rectangle 66"/>
              <p:cNvSpPr/>
              <p:nvPr/>
            </p:nvSpPr>
            <p:spPr>
              <a:xfrm>
                <a:off x="8733080" y="1825318"/>
                <a:ext cx="1219200" cy="457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UTC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149759" y="3048000"/>
                <a:ext cx="1219200" cy="457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CSI2TX-1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9" name="Straight Arrow Connector 68"/>
              <p:cNvCxnSpPr>
                <a:stCxn id="53" idx="2"/>
                <a:endCxn id="68" idx="0"/>
              </p:cNvCxnSpPr>
              <p:nvPr/>
            </p:nvCxnSpPr>
            <p:spPr>
              <a:xfrm flipH="1">
                <a:off x="5759359" y="2269172"/>
                <a:ext cx="12550" cy="77882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6286858" y="2403073"/>
                <a:ext cx="767205" cy="247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PSI-L</a:t>
                </a:r>
                <a:endParaRPr lang="en-US" sz="1000" dirty="0"/>
              </a:p>
            </p:txBody>
          </p:sp>
          <p:cxnSp>
            <p:nvCxnSpPr>
              <p:cNvPr id="71" name="Straight Arrow Connector 70"/>
              <p:cNvCxnSpPr>
                <a:stCxn id="70" idx="1"/>
              </p:cNvCxnSpPr>
              <p:nvPr/>
            </p:nvCxnSpPr>
            <p:spPr>
              <a:xfrm flipH="1">
                <a:off x="5891499" y="2526800"/>
                <a:ext cx="395359" cy="1477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flipH="1">
                <a:off x="4230526" y="3276600"/>
                <a:ext cx="931783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ectangle 72"/>
              <p:cNvSpPr/>
              <p:nvPr/>
            </p:nvSpPr>
            <p:spPr>
              <a:xfrm>
                <a:off x="2998776" y="3048000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FPGA</a:t>
                </a:r>
                <a:endParaRPr lang="en-US" sz="12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4360611" y="2990515"/>
                <a:ext cx="713486" cy="247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CSI2</a:t>
                </a:r>
                <a:endParaRPr lang="en-US" sz="1000" dirty="0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447800" y="3048000"/>
                <a:ext cx="1219200" cy="4572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Storage</a:t>
                </a:r>
                <a:endParaRPr lang="en-US" sz="1200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295400" y="2862344"/>
                <a:ext cx="3102517" cy="117625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r"/>
                <a:r>
                  <a:rPr lang="en-US" sz="1200" dirty="0" smtClean="0">
                    <a:solidFill>
                      <a:schemeClr val="tx1"/>
                    </a:solidFill>
                  </a:rPr>
                  <a:t>Raw Data Capture Card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4808276" y="3489789"/>
              <a:ext cx="3954724" cy="134433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Key Points,</a:t>
              </a:r>
            </a:p>
            <a:p>
              <a:pPr marL="285750" indent="-285750">
                <a:buFontTx/>
                <a:buChar char="-"/>
              </a:pPr>
              <a:r>
                <a:rPr lang="en-US" sz="1200" dirty="0"/>
                <a:t>Single camera on a single CSI2 port</a:t>
              </a:r>
            </a:p>
            <a:p>
              <a:pPr marL="285750" indent="-285750">
                <a:buFontTx/>
                <a:buChar char="-"/>
              </a:pPr>
              <a:r>
                <a:rPr lang="en-US" sz="1200" dirty="0"/>
                <a:t>CSI2RX output directly connects to VISS in VPAC</a:t>
              </a:r>
            </a:p>
            <a:p>
              <a:pPr marL="285750" indent="-285750">
                <a:buFontTx/>
                <a:buChar char="-"/>
              </a:pPr>
              <a:r>
                <a:rPr lang="en-US" sz="1200" dirty="0"/>
                <a:t>CSI2TX loopback to record raw data in real-time for offline analysis</a:t>
              </a:r>
            </a:p>
            <a:p>
              <a:pPr marL="285750" indent="-285750">
                <a:buFontTx/>
                <a:buChar char="-"/>
              </a:pPr>
              <a:r>
                <a:rPr lang="en-US" sz="1200" dirty="0"/>
                <a:t>Allows lower latency, lower DDR BW (some features like multi-exposure WDR not possible</a:t>
              </a:r>
              <a:r>
                <a:rPr lang="en-US" sz="1200" dirty="0" smtClean="0"/>
                <a:t>)</a:t>
              </a:r>
              <a:endParaRPr 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4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5952"/>
            <a:ext cx="8458200" cy="891779"/>
          </a:xfrm>
        </p:spPr>
        <p:txBody>
          <a:bodyPr/>
          <a:lstStyle/>
          <a:p>
            <a:r>
              <a:rPr lang="en-US" dirty="0"/>
              <a:t>What’s </a:t>
            </a:r>
            <a:r>
              <a:rPr lang="en-US" dirty="0" smtClean="0"/>
              <a:t>CSI2?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61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5" y="914401"/>
            <a:ext cx="8467725" cy="3489525"/>
          </a:xfrm>
        </p:spPr>
        <p:txBody>
          <a:bodyPr/>
          <a:lstStyle/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Widely used in mobile and automotive applications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High performance with low power and low EMI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Compatible </a:t>
            </a:r>
            <a:r>
              <a:rPr lang="en-US" sz="2000" dirty="0" smtClean="0"/>
              <a:t>with </a:t>
            </a:r>
            <a:r>
              <a:rPr lang="en-US" sz="2000" i="1" dirty="0" smtClean="0"/>
              <a:t>MIPI </a:t>
            </a:r>
            <a:r>
              <a:rPr lang="en-US" sz="2000" i="1" dirty="0"/>
              <a:t>D-PHY </a:t>
            </a:r>
            <a:r>
              <a:rPr lang="en-US" sz="2000" dirty="0"/>
              <a:t>and/or </a:t>
            </a:r>
            <a:r>
              <a:rPr lang="en-US" sz="2000" i="1" dirty="0"/>
              <a:t>MIPI </a:t>
            </a:r>
            <a:r>
              <a:rPr lang="en-US" sz="2000" i="1" dirty="0" smtClean="0"/>
              <a:t>C-PHY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Unidirectional differential serial interface with </a:t>
            </a:r>
            <a:r>
              <a:rPr lang="en-US" sz="2000" dirty="0" smtClean="0"/>
              <a:t>high </a:t>
            </a:r>
            <a:r>
              <a:rPr lang="en-US" sz="2000" dirty="0"/>
              <a:t>speed </a:t>
            </a:r>
            <a:r>
              <a:rPr lang="en-US" sz="2000" dirty="0" smtClean="0"/>
              <a:t>data </a:t>
            </a:r>
            <a:r>
              <a:rPr lang="en-US" sz="2000" dirty="0"/>
              <a:t>and clock </a:t>
            </a:r>
            <a:r>
              <a:rPr lang="en-US" sz="2000" dirty="0" smtClean="0"/>
              <a:t>lanes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Packet based protocol for data transmission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smtClean="0"/>
              <a:t>Uses </a:t>
            </a:r>
            <a:r>
              <a:rPr lang="en-US" sz="2000" dirty="0" smtClean="0"/>
              <a:t>bi-directional </a:t>
            </a:r>
            <a:r>
              <a:rPr lang="en-US" sz="2000" dirty="0"/>
              <a:t>control interface compatible with I2C </a:t>
            </a:r>
            <a:r>
              <a:rPr lang="en-US" sz="2000" dirty="0" smtClean="0"/>
              <a:t>standard</a:t>
            </a:r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Facts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47543</TotalTime>
  <Words>1225</Words>
  <Application>Microsoft Office PowerPoint</Application>
  <PresentationFormat>On-screen Show (16:9)</PresentationFormat>
  <Paragraphs>322</Paragraphs>
  <Slides>26</Slides>
  <Notes>3</Notes>
  <HiddenSlides>3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FinalPowerpoint</vt:lpstr>
      <vt:lpstr>2_FinalPowerpoint</vt:lpstr>
      <vt:lpstr>3_FinalPowerpoint</vt:lpstr>
      <vt:lpstr>4_FinalPowerpoint</vt:lpstr>
      <vt:lpstr>Capture on J7 through CSI2RX Controller  – Deep Dive</vt:lpstr>
      <vt:lpstr>Agenda</vt:lpstr>
      <vt:lpstr>Acronyms</vt:lpstr>
      <vt:lpstr>Capture Use-case on J7</vt:lpstr>
      <vt:lpstr>Capture Use-case(1/3): Multi-Sensor (e.g. Surround View, CMS, Radar)</vt:lpstr>
      <vt:lpstr>Capture Use-case(2/3): Single-Sensor (e.g. Front Camera, CMS, Radar)</vt:lpstr>
      <vt:lpstr>Capture Use-case(3/3): Single-Sensor OTF (e.g. Front Camera, CMS)</vt:lpstr>
      <vt:lpstr>What’s CSI2?</vt:lpstr>
      <vt:lpstr>Quick Facts</vt:lpstr>
      <vt:lpstr>CSI2 Standard</vt:lpstr>
      <vt:lpstr>CSI2RX Controller</vt:lpstr>
      <vt:lpstr>CSI2RX Controller: Features</vt:lpstr>
      <vt:lpstr>CSI2RX FVID2 Driver</vt:lpstr>
      <vt:lpstr>CSI2RX FVID2 Driver: Features</vt:lpstr>
      <vt:lpstr>CSI2RX FVID2 Driver: Overview(1/2)</vt:lpstr>
      <vt:lpstr>CSI2RX FVID2 Driver: Overview(2/2)</vt:lpstr>
      <vt:lpstr>CSI2RX FVID2 Driver: Understanding FVID2 Interface</vt:lpstr>
      <vt:lpstr>CSI2RX FVID2 Driver: Usage - Application(1/3)</vt:lpstr>
      <vt:lpstr>CSI2RX FVID2 Driver: Usage-Configurations(2/3)</vt:lpstr>
      <vt:lpstr>CSI2RX FVID2 Driver: Usage-Example(3/3)</vt:lpstr>
      <vt:lpstr>CSI2RX FVID2 Driver: Un-supported Features</vt:lpstr>
      <vt:lpstr>PowerPoint Presentation</vt:lpstr>
      <vt:lpstr>PowerPoint Presentation</vt:lpstr>
      <vt:lpstr>Backup</vt:lpstr>
      <vt:lpstr>CSI2RX Controller: Top-level Block Diagram</vt:lpstr>
      <vt:lpstr>CSI2RX Controller: J721E Integration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Windows User</cp:lastModifiedBy>
  <cp:revision>755</cp:revision>
  <dcterms:created xsi:type="dcterms:W3CDTF">2007-12-19T20:51:45Z</dcterms:created>
  <dcterms:modified xsi:type="dcterms:W3CDTF">2019-03-13T07:31:13Z</dcterms:modified>
</cp:coreProperties>
</file>